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76" r:id="rId3"/>
    <p:sldId id="278" r:id="rId4"/>
    <p:sldId id="284" r:id="rId5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4" r:id="rId15"/>
    <p:sldId id="293" r:id="rId16"/>
    <p:sldId id="28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Microsoft YaHei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Microsoft YaHei" panose="020B050302020402020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 flipV="1">
            <a:off x="0" y="1028700"/>
            <a:ext cx="12192000" cy="5829300"/>
          </a:xfrm>
          <a:custGeom>
            <a:avLst/>
            <a:gdLst>
              <a:gd name="connsiteX0" fmla="*/ 12193057 w 12193057"/>
              <a:gd name="connsiteY0" fmla="*/ 5452886 h 5452886"/>
              <a:gd name="connsiteX1" fmla="*/ 12193057 w 12193057"/>
              <a:gd name="connsiteY1" fmla="*/ 0 h 5452886"/>
              <a:gd name="connsiteX2" fmla="*/ 0 w 12193057"/>
              <a:gd name="connsiteY2" fmla="*/ 0 h 5452886"/>
              <a:gd name="connsiteX3" fmla="*/ 0 w 12193057"/>
              <a:gd name="connsiteY3" fmla="*/ 3428572 h 5452886"/>
              <a:gd name="connsiteX4" fmla="*/ 369020 w 12193057"/>
              <a:gd name="connsiteY4" fmla="*/ 3370519 h 5452886"/>
              <a:gd name="connsiteX5" fmla="*/ 11869078 w 12193057"/>
              <a:gd name="connsiteY5" fmla="*/ 5316999 h 545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5452886">
                <a:moveTo>
                  <a:pt x="12193057" y="5452886"/>
                </a:moveTo>
                <a:lnTo>
                  <a:pt x="12193057" y="0"/>
                </a:lnTo>
                <a:lnTo>
                  <a:pt x="0" y="0"/>
                </a:lnTo>
                <a:lnTo>
                  <a:pt x="0" y="3428572"/>
                </a:lnTo>
                <a:lnTo>
                  <a:pt x="369020" y="3370519"/>
                </a:lnTo>
                <a:cubicBezTo>
                  <a:pt x="5088243" y="2688017"/>
                  <a:pt x="9283072" y="4242044"/>
                  <a:pt x="11869078" y="5316999"/>
                </a:cubicBezTo>
                <a:close/>
              </a:path>
            </a:pathLst>
          </a:cu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flipV="1">
            <a:off x="0" y="1866900"/>
            <a:ext cx="12192000" cy="4991100"/>
          </a:xfrm>
          <a:custGeom>
            <a:avLst/>
            <a:gdLst>
              <a:gd name="connsiteX0" fmla="*/ 0 w 12193057"/>
              <a:gd name="connsiteY0" fmla="*/ 0 h 4991397"/>
              <a:gd name="connsiteX1" fmla="*/ 12193057 w 12193057"/>
              <a:gd name="connsiteY1" fmla="*/ 0 h 4991397"/>
              <a:gd name="connsiteX2" fmla="*/ 12193057 w 12193057"/>
              <a:gd name="connsiteY2" fmla="*/ 4991397 h 4991397"/>
              <a:gd name="connsiteX3" fmla="*/ 369020 w 12193057"/>
              <a:gd name="connsiteY3" fmla="*/ 3370519 h 4991397"/>
              <a:gd name="connsiteX4" fmla="*/ 0 w 12193057"/>
              <a:gd name="connsiteY4" fmla="*/ 3428572 h 499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3057" h="4991397">
                <a:moveTo>
                  <a:pt x="0" y="0"/>
                </a:moveTo>
                <a:lnTo>
                  <a:pt x="12193057" y="0"/>
                </a:lnTo>
                <a:lnTo>
                  <a:pt x="12193057" y="4991397"/>
                </a:lnTo>
                <a:cubicBezTo>
                  <a:pt x="9668602" y="3925788"/>
                  <a:pt x="5402857" y="2642517"/>
                  <a:pt x="369020" y="3370519"/>
                </a:cubicBezTo>
                <a:lnTo>
                  <a:pt x="0" y="34285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b="1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  <a:cs typeface="Open Sans Light"/>
              </a:rPr>
              <a:t>BUSINESS POWERPOINT</a:t>
            </a:r>
            <a:endParaRPr lang="zh-CN" altLang="en-US" b="1" dirty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  <a:cs typeface="Open Sans Ligh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3976914"/>
            <a:ext cx="10515600" cy="1391555"/>
          </a:xfrm>
        </p:spPr>
        <p:txBody>
          <a:bodyPr anchor="b"/>
          <a:lstStyle>
            <a:lvl1pPr algn="l">
              <a:defRPr sz="4400">
                <a:solidFill>
                  <a:srgbClr val="286FA4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42485" y="5368470"/>
            <a:ext cx="10511315" cy="838200"/>
          </a:xfrm>
        </p:spPr>
        <p:txBody>
          <a:bodyPr/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02569F-F681-4BFE-9026-7AB13837E28E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A9D6FC-A920-4D49-8C8D-C7300A72DDA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1123950"/>
            <a:ext cx="12192000" cy="5734050"/>
          </a:xfrm>
          <a:custGeom>
            <a:avLst/>
            <a:gdLst>
              <a:gd name="connsiteX0" fmla="*/ 1797087 w 12192000"/>
              <a:gd name="connsiteY0" fmla="*/ 0 h 5734050"/>
              <a:gd name="connsiteX1" fmla="*/ 12192000 w 12192000"/>
              <a:gd name="connsiteY1" fmla="*/ 0 h 5734050"/>
              <a:gd name="connsiteX2" fmla="*/ 12192000 w 12192000"/>
              <a:gd name="connsiteY2" fmla="*/ 5734050 h 5734050"/>
              <a:gd name="connsiteX3" fmla="*/ 0 w 12192000"/>
              <a:gd name="connsiteY3" fmla="*/ 5734050 h 5734050"/>
              <a:gd name="connsiteX4" fmla="*/ 0 w 12192000"/>
              <a:gd name="connsiteY4" fmla="*/ 1797086 h 5734050"/>
              <a:gd name="connsiteX5" fmla="*/ 1797087 w 12192000"/>
              <a:gd name="connsiteY5" fmla="*/ 0 h 573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734050">
                <a:moveTo>
                  <a:pt x="1797087" y="0"/>
                </a:moveTo>
                <a:lnTo>
                  <a:pt x="12192000" y="0"/>
                </a:lnTo>
                <a:lnTo>
                  <a:pt x="12192000" y="5734050"/>
                </a:lnTo>
                <a:lnTo>
                  <a:pt x="0" y="5734050"/>
                </a:lnTo>
                <a:lnTo>
                  <a:pt x="0" y="1797086"/>
                </a:lnTo>
                <a:cubicBezTo>
                  <a:pt x="0" y="804583"/>
                  <a:pt x="804584" y="0"/>
                  <a:pt x="1797087" y="0"/>
                </a:cubicBezTo>
                <a:close/>
              </a:path>
            </a:pathLst>
          </a:cu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0" y="1123950"/>
            <a:ext cx="12192000" cy="5734050"/>
          </a:xfrm>
          <a:custGeom>
            <a:avLst/>
            <a:gdLst>
              <a:gd name="connsiteX0" fmla="*/ 1797087 w 12192000"/>
              <a:gd name="connsiteY0" fmla="*/ 0 h 5734050"/>
              <a:gd name="connsiteX1" fmla="*/ 12192000 w 12192000"/>
              <a:gd name="connsiteY1" fmla="*/ 0 h 5734050"/>
              <a:gd name="connsiteX2" fmla="*/ 12192000 w 12192000"/>
              <a:gd name="connsiteY2" fmla="*/ 5734050 h 5734050"/>
              <a:gd name="connsiteX3" fmla="*/ 0 w 12192000"/>
              <a:gd name="connsiteY3" fmla="*/ 5734050 h 5734050"/>
              <a:gd name="connsiteX4" fmla="*/ 0 w 12192000"/>
              <a:gd name="connsiteY4" fmla="*/ 1797086 h 5734050"/>
              <a:gd name="connsiteX5" fmla="*/ 1797087 w 12192000"/>
              <a:gd name="connsiteY5" fmla="*/ 0 h 5734050"/>
              <a:gd name="connsiteX0-1" fmla="*/ 1797087 w 12192000"/>
              <a:gd name="connsiteY0-2" fmla="*/ 0 h 5734050"/>
              <a:gd name="connsiteX1-3" fmla="*/ 12192000 w 12192000"/>
              <a:gd name="connsiteY1-4" fmla="*/ 0 h 5734050"/>
              <a:gd name="connsiteX2-5" fmla="*/ 12192000 w 12192000"/>
              <a:gd name="connsiteY2-6" fmla="*/ 5734050 h 5734050"/>
              <a:gd name="connsiteX3-7" fmla="*/ 0 w 12192000"/>
              <a:gd name="connsiteY3-8" fmla="*/ 5734050 h 5734050"/>
              <a:gd name="connsiteX4-9" fmla="*/ 171450 w 12192000"/>
              <a:gd name="connsiteY4-10" fmla="*/ 1854236 h 5734050"/>
              <a:gd name="connsiteX5-11" fmla="*/ 1797087 w 12192000"/>
              <a:gd name="connsiteY5-12" fmla="*/ 0 h 5734050"/>
              <a:gd name="connsiteX0-13" fmla="*/ 1797087 w 12192000"/>
              <a:gd name="connsiteY0-14" fmla="*/ 171450 h 5734050"/>
              <a:gd name="connsiteX1-15" fmla="*/ 12192000 w 12192000"/>
              <a:gd name="connsiteY1-16" fmla="*/ 0 h 5734050"/>
              <a:gd name="connsiteX2-17" fmla="*/ 12192000 w 12192000"/>
              <a:gd name="connsiteY2-18" fmla="*/ 5734050 h 5734050"/>
              <a:gd name="connsiteX3-19" fmla="*/ 0 w 12192000"/>
              <a:gd name="connsiteY3-20" fmla="*/ 5734050 h 5734050"/>
              <a:gd name="connsiteX4-21" fmla="*/ 171450 w 12192000"/>
              <a:gd name="connsiteY4-22" fmla="*/ 1854236 h 5734050"/>
              <a:gd name="connsiteX5-23" fmla="*/ 1797087 w 12192000"/>
              <a:gd name="connsiteY5-24" fmla="*/ 171450 h 5734050"/>
              <a:gd name="connsiteX0-25" fmla="*/ 1797087 w 12192000"/>
              <a:gd name="connsiteY0-26" fmla="*/ 171450 h 5734050"/>
              <a:gd name="connsiteX1-27" fmla="*/ 12192000 w 12192000"/>
              <a:gd name="connsiteY1-28" fmla="*/ 0 h 5734050"/>
              <a:gd name="connsiteX2-29" fmla="*/ 12192000 w 12192000"/>
              <a:gd name="connsiteY2-30" fmla="*/ 5734050 h 5734050"/>
              <a:gd name="connsiteX3-31" fmla="*/ 0 w 12192000"/>
              <a:gd name="connsiteY3-32" fmla="*/ 5734050 h 5734050"/>
              <a:gd name="connsiteX4-33" fmla="*/ 171450 w 12192000"/>
              <a:gd name="connsiteY4-34" fmla="*/ 1854236 h 5734050"/>
              <a:gd name="connsiteX5-35" fmla="*/ 1797087 w 12192000"/>
              <a:gd name="connsiteY5-36" fmla="*/ 171450 h 5734050"/>
              <a:gd name="connsiteX0-37" fmla="*/ 1940994 w 12335907"/>
              <a:gd name="connsiteY0-38" fmla="*/ 171450 h 5734050"/>
              <a:gd name="connsiteX1-39" fmla="*/ 12335907 w 12335907"/>
              <a:gd name="connsiteY1-40" fmla="*/ 0 h 5734050"/>
              <a:gd name="connsiteX2-41" fmla="*/ 12335907 w 12335907"/>
              <a:gd name="connsiteY2-42" fmla="*/ 5734050 h 5734050"/>
              <a:gd name="connsiteX3-43" fmla="*/ 143907 w 12335907"/>
              <a:gd name="connsiteY3-44" fmla="*/ 5734050 h 5734050"/>
              <a:gd name="connsiteX4-45" fmla="*/ 315357 w 12335907"/>
              <a:gd name="connsiteY4-46" fmla="*/ 1854236 h 5734050"/>
              <a:gd name="connsiteX5-47" fmla="*/ 1940994 w 12335907"/>
              <a:gd name="connsiteY5-48" fmla="*/ 171450 h 5734050"/>
              <a:gd name="connsiteX0-49" fmla="*/ 1797087 w 12192000"/>
              <a:gd name="connsiteY0-50" fmla="*/ 171450 h 5734050"/>
              <a:gd name="connsiteX1-51" fmla="*/ 12192000 w 12192000"/>
              <a:gd name="connsiteY1-52" fmla="*/ 0 h 5734050"/>
              <a:gd name="connsiteX2-53" fmla="*/ 12192000 w 12192000"/>
              <a:gd name="connsiteY2-54" fmla="*/ 5734050 h 5734050"/>
              <a:gd name="connsiteX3-55" fmla="*/ 0 w 12192000"/>
              <a:gd name="connsiteY3-56" fmla="*/ 5734050 h 5734050"/>
              <a:gd name="connsiteX4-57" fmla="*/ 171450 w 12192000"/>
              <a:gd name="connsiteY4-58" fmla="*/ 1854236 h 5734050"/>
              <a:gd name="connsiteX5-59" fmla="*/ 1797087 w 12192000"/>
              <a:gd name="connsiteY5-60" fmla="*/ 171450 h 5734050"/>
              <a:gd name="connsiteX0-61" fmla="*/ 1797087 w 12192000"/>
              <a:gd name="connsiteY0-62" fmla="*/ 171450 h 5734050"/>
              <a:gd name="connsiteX1-63" fmla="*/ 12192000 w 12192000"/>
              <a:gd name="connsiteY1-64" fmla="*/ 0 h 5734050"/>
              <a:gd name="connsiteX2-65" fmla="*/ 12192000 w 12192000"/>
              <a:gd name="connsiteY2-66" fmla="*/ 5734050 h 5734050"/>
              <a:gd name="connsiteX3-67" fmla="*/ 0 w 12192000"/>
              <a:gd name="connsiteY3-68" fmla="*/ 5734050 h 5734050"/>
              <a:gd name="connsiteX4-69" fmla="*/ 171450 w 12192000"/>
              <a:gd name="connsiteY4-70" fmla="*/ 1854236 h 5734050"/>
              <a:gd name="connsiteX5-71" fmla="*/ 1797087 w 12192000"/>
              <a:gd name="connsiteY5-72" fmla="*/ 171450 h 57340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2192000" h="5734050">
                <a:moveTo>
                  <a:pt x="1797087" y="171450"/>
                </a:moveTo>
                <a:cubicBezTo>
                  <a:pt x="5259381" y="23767"/>
                  <a:pt x="8727029" y="57150"/>
                  <a:pt x="12192000" y="0"/>
                </a:cubicBezTo>
                <a:lnTo>
                  <a:pt x="12192000" y="5734050"/>
                </a:lnTo>
                <a:lnTo>
                  <a:pt x="0" y="5734050"/>
                </a:lnTo>
                <a:cubicBezTo>
                  <a:pt x="0" y="4421729"/>
                  <a:pt x="95250" y="2999139"/>
                  <a:pt x="171450" y="1854236"/>
                </a:cubicBezTo>
                <a:cubicBezTo>
                  <a:pt x="247650" y="709333"/>
                  <a:pt x="903866" y="209550"/>
                  <a:pt x="1797087" y="1714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1553028"/>
            <a:ext cx="10515600" cy="4562021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7FFF7D-D0DD-4D33-AC9E-8B58775A9D85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69CBFA-5FD0-4B9A-8D9A-03709578208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0" y="1123950"/>
            <a:ext cx="12192000" cy="5734050"/>
          </a:xfrm>
          <a:custGeom>
            <a:avLst/>
            <a:gdLst>
              <a:gd name="connsiteX0" fmla="*/ 1797087 w 12192000"/>
              <a:gd name="connsiteY0" fmla="*/ 0 h 5734050"/>
              <a:gd name="connsiteX1" fmla="*/ 12192000 w 12192000"/>
              <a:gd name="connsiteY1" fmla="*/ 0 h 5734050"/>
              <a:gd name="connsiteX2" fmla="*/ 12192000 w 12192000"/>
              <a:gd name="connsiteY2" fmla="*/ 5734050 h 5734050"/>
              <a:gd name="connsiteX3" fmla="*/ 0 w 12192000"/>
              <a:gd name="connsiteY3" fmla="*/ 5734050 h 5734050"/>
              <a:gd name="connsiteX4" fmla="*/ 0 w 12192000"/>
              <a:gd name="connsiteY4" fmla="*/ 1797086 h 5734050"/>
              <a:gd name="connsiteX5" fmla="*/ 1797087 w 12192000"/>
              <a:gd name="connsiteY5" fmla="*/ 0 h 573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734050">
                <a:moveTo>
                  <a:pt x="1797087" y="0"/>
                </a:moveTo>
                <a:lnTo>
                  <a:pt x="12192000" y="0"/>
                </a:lnTo>
                <a:lnTo>
                  <a:pt x="12192000" y="5734050"/>
                </a:lnTo>
                <a:lnTo>
                  <a:pt x="0" y="5734050"/>
                </a:lnTo>
                <a:lnTo>
                  <a:pt x="0" y="1797086"/>
                </a:lnTo>
                <a:cubicBezTo>
                  <a:pt x="0" y="804583"/>
                  <a:pt x="804584" y="0"/>
                  <a:pt x="1797087" y="0"/>
                </a:cubicBezTo>
                <a:close/>
              </a:path>
            </a:pathLst>
          </a:cu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0" y="1123950"/>
            <a:ext cx="12192000" cy="5734050"/>
          </a:xfrm>
          <a:custGeom>
            <a:avLst/>
            <a:gdLst>
              <a:gd name="connsiteX0" fmla="*/ 1797087 w 12192000"/>
              <a:gd name="connsiteY0" fmla="*/ 0 h 5734050"/>
              <a:gd name="connsiteX1" fmla="*/ 12192000 w 12192000"/>
              <a:gd name="connsiteY1" fmla="*/ 0 h 5734050"/>
              <a:gd name="connsiteX2" fmla="*/ 12192000 w 12192000"/>
              <a:gd name="connsiteY2" fmla="*/ 5734050 h 5734050"/>
              <a:gd name="connsiteX3" fmla="*/ 0 w 12192000"/>
              <a:gd name="connsiteY3" fmla="*/ 5734050 h 5734050"/>
              <a:gd name="connsiteX4" fmla="*/ 0 w 12192000"/>
              <a:gd name="connsiteY4" fmla="*/ 1797086 h 5734050"/>
              <a:gd name="connsiteX5" fmla="*/ 1797087 w 12192000"/>
              <a:gd name="connsiteY5" fmla="*/ 0 h 5734050"/>
              <a:gd name="connsiteX0-1" fmla="*/ 1797087 w 12192000"/>
              <a:gd name="connsiteY0-2" fmla="*/ 0 h 5734050"/>
              <a:gd name="connsiteX1-3" fmla="*/ 12192000 w 12192000"/>
              <a:gd name="connsiteY1-4" fmla="*/ 0 h 5734050"/>
              <a:gd name="connsiteX2-5" fmla="*/ 12192000 w 12192000"/>
              <a:gd name="connsiteY2-6" fmla="*/ 5734050 h 5734050"/>
              <a:gd name="connsiteX3-7" fmla="*/ 0 w 12192000"/>
              <a:gd name="connsiteY3-8" fmla="*/ 5734050 h 5734050"/>
              <a:gd name="connsiteX4-9" fmla="*/ 171450 w 12192000"/>
              <a:gd name="connsiteY4-10" fmla="*/ 1854236 h 5734050"/>
              <a:gd name="connsiteX5-11" fmla="*/ 1797087 w 12192000"/>
              <a:gd name="connsiteY5-12" fmla="*/ 0 h 5734050"/>
              <a:gd name="connsiteX0-13" fmla="*/ 1797087 w 12192000"/>
              <a:gd name="connsiteY0-14" fmla="*/ 171450 h 5734050"/>
              <a:gd name="connsiteX1-15" fmla="*/ 12192000 w 12192000"/>
              <a:gd name="connsiteY1-16" fmla="*/ 0 h 5734050"/>
              <a:gd name="connsiteX2-17" fmla="*/ 12192000 w 12192000"/>
              <a:gd name="connsiteY2-18" fmla="*/ 5734050 h 5734050"/>
              <a:gd name="connsiteX3-19" fmla="*/ 0 w 12192000"/>
              <a:gd name="connsiteY3-20" fmla="*/ 5734050 h 5734050"/>
              <a:gd name="connsiteX4-21" fmla="*/ 171450 w 12192000"/>
              <a:gd name="connsiteY4-22" fmla="*/ 1854236 h 5734050"/>
              <a:gd name="connsiteX5-23" fmla="*/ 1797087 w 12192000"/>
              <a:gd name="connsiteY5-24" fmla="*/ 171450 h 5734050"/>
              <a:gd name="connsiteX0-25" fmla="*/ 1797087 w 12192000"/>
              <a:gd name="connsiteY0-26" fmla="*/ 171450 h 5734050"/>
              <a:gd name="connsiteX1-27" fmla="*/ 12192000 w 12192000"/>
              <a:gd name="connsiteY1-28" fmla="*/ 0 h 5734050"/>
              <a:gd name="connsiteX2-29" fmla="*/ 12192000 w 12192000"/>
              <a:gd name="connsiteY2-30" fmla="*/ 5734050 h 5734050"/>
              <a:gd name="connsiteX3-31" fmla="*/ 0 w 12192000"/>
              <a:gd name="connsiteY3-32" fmla="*/ 5734050 h 5734050"/>
              <a:gd name="connsiteX4-33" fmla="*/ 171450 w 12192000"/>
              <a:gd name="connsiteY4-34" fmla="*/ 1854236 h 5734050"/>
              <a:gd name="connsiteX5-35" fmla="*/ 1797087 w 12192000"/>
              <a:gd name="connsiteY5-36" fmla="*/ 171450 h 5734050"/>
              <a:gd name="connsiteX0-37" fmla="*/ 1940994 w 12335907"/>
              <a:gd name="connsiteY0-38" fmla="*/ 171450 h 5734050"/>
              <a:gd name="connsiteX1-39" fmla="*/ 12335907 w 12335907"/>
              <a:gd name="connsiteY1-40" fmla="*/ 0 h 5734050"/>
              <a:gd name="connsiteX2-41" fmla="*/ 12335907 w 12335907"/>
              <a:gd name="connsiteY2-42" fmla="*/ 5734050 h 5734050"/>
              <a:gd name="connsiteX3-43" fmla="*/ 143907 w 12335907"/>
              <a:gd name="connsiteY3-44" fmla="*/ 5734050 h 5734050"/>
              <a:gd name="connsiteX4-45" fmla="*/ 315357 w 12335907"/>
              <a:gd name="connsiteY4-46" fmla="*/ 1854236 h 5734050"/>
              <a:gd name="connsiteX5-47" fmla="*/ 1940994 w 12335907"/>
              <a:gd name="connsiteY5-48" fmla="*/ 171450 h 5734050"/>
              <a:gd name="connsiteX0-49" fmla="*/ 1797087 w 12192000"/>
              <a:gd name="connsiteY0-50" fmla="*/ 171450 h 5734050"/>
              <a:gd name="connsiteX1-51" fmla="*/ 12192000 w 12192000"/>
              <a:gd name="connsiteY1-52" fmla="*/ 0 h 5734050"/>
              <a:gd name="connsiteX2-53" fmla="*/ 12192000 w 12192000"/>
              <a:gd name="connsiteY2-54" fmla="*/ 5734050 h 5734050"/>
              <a:gd name="connsiteX3-55" fmla="*/ 0 w 12192000"/>
              <a:gd name="connsiteY3-56" fmla="*/ 5734050 h 5734050"/>
              <a:gd name="connsiteX4-57" fmla="*/ 171450 w 12192000"/>
              <a:gd name="connsiteY4-58" fmla="*/ 1854236 h 5734050"/>
              <a:gd name="connsiteX5-59" fmla="*/ 1797087 w 12192000"/>
              <a:gd name="connsiteY5-60" fmla="*/ 171450 h 5734050"/>
              <a:gd name="connsiteX0-61" fmla="*/ 1797087 w 12192000"/>
              <a:gd name="connsiteY0-62" fmla="*/ 171450 h 5734050"/>
              <a:gd name="connsiteX1-63" fmla="*/ 12192000 w 12192000"/>
              <a:gd name="connsiteY1-64" fmla="*/ 0 h 5734050"/>
              <a:gd name="connsiteX2-65" fmla="*/ 12192000 w 12192000"/>
              <a:gd name="connsiteY2-66" fmla="*/ 5734050 h 5734050"/>
              <a:gd name="connsiteX3-67" fmla="*/ 0 w 12192000"/>
              <a:gd name="connsiteY3-68" fmla="*/ 5734050 h 5734050"/>
              <a:gd name="connsiteX4-69" fmla="*/ 171450 w 12192000"/>
              <a:gd name="connsiteY4-70" fmla="*/ 1854236 h 5734050"/>
              <a:gd name="connsiteX5-71" fmla="*/ 1797087 w 12192000"/>
              <a:gd name="connsiteY5-72" fmla="*/ 171450 h 57340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2192000" h="5734050">
                <a:moveTo>
                  <a:pt x="1797087" y="171450"/>
                </a:moveTo>
                <a:cubicBezTo>
                  <a:pt x="5259381" y="23767"/>
                  <a:pt x="8727029" y="57150"/>
                  <a:pt x="12192000" y="0"/>
                </a:cubicBezTo>
                <a:lnTo>
                  <a:pt x="12192000" y="5734050"/>
                </a:lnTo>
                <a:lnTo>
                  <a:pt x="0" y="5734050"/>
                </a:lnTo>
                <a:cubicBezTo>
                  <a:pt x="0" y="4421729"/>
                  <a:pt x="95250" y="2999139"/>
                  <a:pt x="171450" y="1854236"/>
                </a:cubicBezTo>
                <a:cubicBezTo>
                  <a:pt x="247650" y="709333"/>
                  <a:pt x="903866" y="209550"/>
                  <a:pt x="1797087" y="1714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07069"/>
            <a:ext cx="10515600" cy="7588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25600"/>
            <a:ext cx="10515600" cy="4551363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E1E22F-D4F1-4C33-9F45-82AC3857D32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FCAAE9-73E8-4740-AF45-9D93A414C1C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276725" y="2590800"/>
            <a:ext cx="6991350" cy="167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23925" y="914400"/>
            <a:ext cx="1676400" cy="1676400"/>
          </a:xfrm>
          <a:prstGeom prst="rect">
            <a:avLst/>
          </a:prstGeom>
          <a:solidFill>
            <a:srgbClr val="FFFFFF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9591675" y="4267200"/>
            <a:ext cx="1676400" cy="1676400"/>
          </a:xfrm>
          <a:prstGeom prst="rect">
            <a:avLst/>
          </a:prstGeom>
          <a:solidFill>
            <a:srgbClr val="087F92">
              <a:alpha val="3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452825" y="2743201"/>
            <a:ext cx="6639151" cy="1371600"/>
          </a:xfrm>
        </p:spPr>
        <p:txBody>
          <a:bodyPr/>
          <a:lstStyle>
            <a:lvl1pPr>
              <a:defRPr sz="3200">
                <a:solidFill>
                  <a:srgbClr val="087F92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2E29D6-8334-437E-AA5D-7D1A94D22B5B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E070D7-3F5C-405F-BCC1-B9D604EC673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任意多边形 8"/>
          <p:cNvSpPr/>
          <p:nvPr/>
        </p:nvSpPr>
        <p:spPr>
          <a:xfrm>
            <a:off x="0" y="1123950"/>
            <a:ext cx="12192000" cy="5734050"/>
          </a:xfrm>
          <a:custGeom>
            <a:avLst/>
            <a:gdLst>
              <a:gd name="connsiteX0" fmla="*/ 1797087 w 12192000"/>
              <a:gd name="connsiteY0" fmla="*/ 0 h 5734050"/>
              <a:gd name="connsiteX1" fmla="*/ 12192000 w 12192000"/>
              <a:gd name="connsiteY1" fmla="*/ 0 h 5734050"/>
              <a:gd name="connsiteX2" fmla="*/ 12192000 w 12192000"/>
              <a:gd name="connsiteY2" fmla="*/ 5734050 h 5734050"/>
              <a:gd name="connsiteX3" fmla="*/ 0 w 12192000"/>
              <a:gd name="connsiteY3" fmla="*/ 5734050 h 5734050"/>
              <a:gd name="connsiteX4" fmla="*/ 0 w 12192000"/>
              <a:gd name="connsiteY4" fmla="*/ 1797086 h 5734050"/>
              <a:gd name="connsiteX5" fmla="*/ 1797087 w 12192000"/>
              <a:gd name="connsiteY5" fmla="*/ 0 h 573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734050">
                <a:moveTo>
                  <a:pt x="1797087" y="0"/>
                </a:moveTo>
                <a:lnTo>
                  <a:pt x="12192000" y="0"/>
                </a:lnTo>
                <a:lnTo>
                  <a:pt x="12192000" y="5734050"/>
                </a:lnTo>
                <a:lnTo>
                  <a:pt x="0" y="5734050"/>
                </a:lnTo>
                <a:lnTo>
                  <a:pt x="0" y="1797086"/>
                </a:lnTo>
                <a:cubicBezTo>
                  <a:pt x="0" y="804583"/>
                  <a:pt x="804584" y="0"/>
                  <a:pt x="1797087" y="0"/>
                </a:cubicBezTo>
                <a:close/>
              </a:path>
            </a:pathLst>
          </a:cu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0" y="1123950"/>
            <a:ext cx="12192000" cy="5734050"/>
          </a:xfrm>
          <a:custGeom>
            <a:avLst/>
            <a:gdLst>
              <a:gd name="connsiteX0" fmla="*/ 1797087 w 12192000"/>
              <a:gd name="connsiteY0" fmla="*/ 0 h 5734050"/>
              <a:gd name="connsiteX1" fmla="*/ 12192000 w 12192000"/>
              <a:gd name="connsiteY1" fmla="*/ 0 h 5734050"/>
              <a:gd name="connsiteX2" fmla="*/ 12192000 w 12192000"/>
              <a:gd name="connsiteY2" fmla="*/ 5734050 h 5734050"/>
              <a:gd name="connsiteX3" fmla="*/ 0 w 12192000"/>
              <a:gd name="connsiteY3" fmla="*/ 5734050 h 5734050"/>
              <a:gd name="connsiteX4" fmla="*/ 0 w 12192000"/>
              <a:gd name="connsiteY4" fmla="*/ 1797086 h 5734050"/>
              <a:gd name="connsiteX5" fmla="*/ 1797087 w 12192000"/>
              <a:gd name="connsiteY5" fmla="*/ 0 h 5734050"/>
              <a:gd name="connsiteX0-1" fmla="*/ 1797087 w 12192000"/>
              <a:gd name="connsiteY0-2" fmla="*/ 0 h 5734050"/>
              <a:gd name="connsiteX1-3" fmla="*/ 12192000 w 12192000"/>
              <a:gd name="connsiteY1-4" fmla="*/ 0 h 5734050"/>
              <a:gd name="connsiteX2-5" fmla="*/ 12192000 w 12192000"/>
              <a:gd name="connsiteY2-6" fmla="*/ 5734050 h 5734050"/>
              <a:gd name="connsiteX3-7" fmla="*/ 0 w 12192000"/>
              <a:gd name="connsiteY3-8" fmla="*/ 5734050 h 5734050"/>
              <a:gd name="connsiteX4-9" fmla="*/ 171450 w 12192000"/>
              <a:gd name="connsiteY4-10" fmla="*/ 1854236 h 5734050"/>
              <a:gd name="connsiteX5-11" fmla="*/ 1797087 w 12192000"/>
              <a:gd name="connsiteY5-12" fmla="*/ 0 h 5734050"/>
              <a:gd name="connsiteX0-13" fmla="*/ 1797087 w 12192000"/>
              <a:gd name="connsiteY0-14" fmla="*/ 171450 h 5734050"/>
              <a:gd name="connsiteX1-15" fmla="*/ 12192000 w 12192000"/>
              <a:gd name="connsiteY1-16" fmla="*/ 0 h 5734050"/>
              <a:gd name="connsiteX2-17" fmla="*/ 12192000 w 12192000"/>
              <a:gd name="connsiteY2-18" fmla="*/ 5734050 h 5734050"/>
              <a:gd name="connsiteX3-19" fmla="*/ 0 w 12192000"/>
              <a:gd name="connsiteY3-20" fmla="*/ 5734050 h 5734050"/>
              <a:gd name="connsiteX4-21" fmla="*/ 171450 w 12192000"/>
              <a:gd name="connsiteY4-22" fmla="*/ 1854236 h 5734050"/>
              <a:gd name="connsiteX5-23" fmla="*/ 1797087 w 12192000"/>
              <a:gd name="connsiteY5-24" fmla="*/ 171450 h 5734050"/>
              <a:gd name="connsiteX0-25" fmla="*/ 1797087 w 12192000"/>
              <a:gd name="connsiteY0-26" fmla="*/ 171450 h 5734050"/>
              <a:gd name="connsiteX1-27" fmla="*/ 12192000 w 12192000"/>
              <a:gd name="connsiteY1-28" fmla="*/ 0 h 5734050"/>
              <a:gd name="connsiteX2-29" fmla="*/ 12192000 w 12192000"/>
              <a:gd name="connsiteY2-30" fmla="*/ 5734050 h 5734050"/>
              <a:gd name="connsiteX3-31" fmla="*/ 0 w 12192000"/>
              <a:gd name="connsiteY3-32" fmla="*/ 5734050 h 5734050"/>
              <a:gd name="connsiteX4-33" fmla="*/ 171450 w 12192000"/>
              <a:gd name="connsiteY4-34" fmla="*/ 1854236 h 5734050"/>
              <a:gd name="connsiteX5-35" fmla="*/ 1797087 w 12192000"/>
              <a:gd name="connsiteY5-36" fmla="*/ 171450 h 5734050"/>
              <a:gd name="connsiteX0-37" fmla="*/ 1940994 w 12335907"/>
              <a:gd name="connsiteY0-38" fmla="*/ 171450 h 5734050"/>
              <a:gd name="connsiteX1-39" fmla="*/ 12335907 w 12335907"/>
              <a:gd name="connsiteY1-40" fmla="*/ 0 h 5734050"/>
              <a:gd name="connsiteX2-41" fmla="*/ 12335907 w 12335907"/>
              <a:gd name="connsiteY2-42" fmla="*/ 5734050 h 5734050"/>
              <a:gd name="connsiteX3-43" fmla="*/ 143907 w 12335907"/>
              <a:gd name="connsiteY3-44" fmla="*/ 5734050 h 5734050"/>
              <a:gd name="connsiteX4-45" fmla="*/ 315357 w 12335907"/>
              <a:gd name="connsiteY4-46" fmla="*/ 1854236 h 5734050"/>
              <a:gd name="connsiteX5-47" fmla="*/ 1940994 w 12335907"/>
              <a:gd name="connsiteY5-48" fmla="*/ 171450 h 5734050"/>
              <a:gd name="connsiteX0-49" fmla="*/ 1797087 w 12192000"/>
              <a:gd name="connsiteY0-50" fmla="*/ 171450 h 5734050"/>
              <a:gd name="connsiteX1-51" fmla="*/ 12192000 w 12192000"/>
              <a:gd name="connsiteY1-52" fmla="*/ 0 h 5734050"/>
              <a:gd name="connsiteX2-53" fmla="*/ 12192000 w 12192000"/>
              <a:gd name="connsiteY2-54" fmla="*/ 5734050 h 5734050"/>
              <a:gd name="connsiteX3-55" fmla="*/ 0 w 12192000"/>
              <a:gd name="connsiteY3-56" fmla="*/ 5734050 h 5734050"/>
              <a:gd name="connsiteX4-57" fmla="*/ 171450 w 12192000"/>
              <a:gd name="connsiteY4-58" fmla="*/ 1854236 h 5734050"/>
              <a:gd name="connsiteX5-59" fmla="*/ 1797087 w 12192000"/>
              <a:gd name="connsiteY5-60" fmla="*/ 171450 h 5734050"/>
              <a:gd name="connsiteX0-61" fmla="*/ 1797087 w 12192000"/>
              <a:gd name="connsiteY0-62" fmla="*/ 171450 h 5734050"/>
              <a:gd name="connsiteX1-63" fmla="*/ 12192000 w 12192000"/>
              <a:gd name="connsiteY1-64" fmla="*/ 0 h 5734050"/>
              <a:gd name="connsiteX2-65" fmla="*/ 12192000 w 12192000"/>
              <a:gd name="connsiteY2-66" fmla="*/ 5734050 h 5734050"/>
              <a:gd name="connsiteX3-67" fmla="*/ 0 w 12192000"/>
              <a:gd name="connsiteY3-68" fmla="*/ 5734050 h 5734050"/>
              <a:gd name="connsiteX4-69" fmla="*/ 171450 w 12192000"/>
              <a:gd name="connsiteY4-70" fmla="*/ 1854236 h 5734050"/>
              <a:gd name="connsiteX5-71" fmla="*/ 1797087 w 12192000"/>
              <a:gd name="connsiteY5-72" fmla="*/ 171450 h 57340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2192000" h="5734050">
                <a:moveTo>
                  <a:pt x="1797087" y="171450"/>
                </a:moveTo>
                <a:cubicBezTo>
                  <a:pt x="5259381" y="23767"/>
                  <a:pt x="8727029" y="57150"/>
                  <a:pt x="12192000" y="0"/>
                </a:cubicBezTo>
                <a:lnTo>
                  <a:pt x="12192000" y="5734050"/>
                </a:lnTo>
                <a:lnTo>
                  <a:pt x="0" y="5734050"/>
                </a:lnTo>
                <a:cubicBezTo>
                  <a:pt x="0" y="4421729"/>
                  <a:pt x="95250" y="2999139"/>
                  <a:pt x="171450" y="1854236"/>
                </a:cubicBezTo>
                <a:cubicBezTo>
                  <a:pt x="247650" y="709333"/>
                  <a:pt x="903866" y="209550"/>
                  <a:pt x="1797087" y="1714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07069"/>
            <a:ext cx="10515600" cy="7588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640114"/>
            <a:ext cx="5181600" cy="4536849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40114"/>
            <a:ext cx="5181600" cy="453684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461608-FBDF-4B7C-A788-86FB64A94603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2FE865-4D19-4953-853C-DF0312876CC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EFA11B-B9C4-4451-AE0A-7FCDE45409BC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DF1D52-C01A-4B47-AB49-4FB82BD4558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 flipV="1">
            <a:off x="0" y="1028700"/>
            <a:ext cx="12192000" cy="5829300"/>
          </a:xfrm>
          <a:custGeom>
            <a:avLst/>
            <a:gdLst>
              <a:gd name="connsiteX0" fmla="*/ 12193057 w 12193057"/>
              <a:gd name="connsiteY0" fmla="*/ 5452886 h 5452886"/>
              <a:gd name="connsiteX1" fmla="*/ 12193057 w 12193057"/>
              <a:gd name="connsiteY1" fmla="*/ 0 h 5452886"/>
              <a:gd name="connsiteX2" fmla="*/ 0 w 12193057"/>
              <a:gd name="connsiteY2" fmla="*/ 0 h 5452886"/>
              <a:gd name="connsiteX3" fmla="*/ 0 w 12193057"/>
              <a:gd name="connsiteY3" fmla="*/ 3428572 h 5452886"/>
              <a:gd name="connsiteX4" fmla="*/ 369020 w 12193057"/>
              <a:gd name="connsiteY4" fmla="*/ 3370519 h 5452886"/>
              <a:gd name="connsiteX5" fmla="*/ 11869078 w 12193057"/>
              <a:gd name="connsiteY5" fmla="*/ 5316999 h 5452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3057" h="5452886">
                <a:moveTo>
                  <a:pt x="12193057" y="5452886"/>
                </a:moveTo>
                <a:lnTo>
                  <a:pt x="12193057" y="0"/>
                </a:lnTo>
                <a:lnTo>
                  <a:pt x="0" y="0"/>
                </a:lnTo>
                <a:lnTo>
                  <a:pt x="0" y="3428572"/>
                </a:lnTo>
                <a:lnTo>
                  <a:pt x="369020" y="3370519"/>
                </a:lnTo>
                <a:cubicBezTo>
                  <a:pt x="5088243" y="2688017"/>
                  <a:pt x="9283072" y="4242044"/>
                  <a:pt x="11869078" y="5316999"/>
                </a:cubicBezTo>
                <a:close/>
              </a:path>
            </a:pathLst>
          </a:cu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flipV="1">
            <a:off x="0" y="1866900"/>
            <a:ext cx="12192000" cy="4991100"/>
          </a:xfrm>
          <a:custGeom>
            <a:avLst/>
            <a:gdLst>
              <a:gd name="connsiteX0" fmla="*/ 0 w 12193057"/>
              <a:gd name="connsiteY0" fmla="*/ 0 h 4991397"/>
              <a:gd name="connsiteX1" fmla="*/ 12193057 w 12193057"/>
              <a:gd name="connsiteY1" fmla="*/ 0 h 4991397"/>
              <a:gd name="connsiteX2" fmla="*/ 12193057 w 12193057"/>
              <a:gd name="connsiteY2" fmla="*/ 4991397 h 4991397"/>
              <a:gd name="connsiteX3" fmla="*/ 369020 w 12193057"/>
              <a:gd name="connsiteY3" fmla="*/ 3370519 h 4991397"/>
              <a:gd name="connsiteX4" fmla="*/ 0 w 12193057"/>
              <a:gd name="connsiteY4" fmla="*/ 3428572 h 499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3057" h="4991397">
                <a:moveTo>
                  <a:pt x="0" y="0"/>
                </a:moveTo>
                <a:lnTo>
                  <a:pt x="12193057" y="0"/>
                </a:lnTo>
                <a:lnTo>
                  <a:pt x="12193057" y="4991397"/>
                </a:lnTo>
                <a:cubicBezTo>
                  <a:pt x="9668602" y="3925788"/>
                  <a:pt x="5402857" y="2642517"/>
                  <a:pt x="369020" y="3370519"/>
                </a:cubicBezTo>
                <a:lnTo>
                  <a:pt x="0" y="34285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altLang="zh-CN" b="1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  <a:cs typeface="Open Sans Light"/>
              </a:rPr>
              <a:t>BUSINESS POWERPOINT</a:t>
            </a:r>
            <a:endParaRPr lang="zh-CN" altLang="en-US" b="1" dirty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  <a:cs typeface="Open Sans Light"/>
            </a:endParaRPr>
          </a:p>
        </p:txBody>
      </p:sp>
      <p:sp>
        <p:nvSpPr>
          <p:cNvPr id="9" name="标题 1"/>
          <p:cNvSpPr>
            <a:spLocks noGrp="1"/>
          </p:cNvSpPr>
          <p:nvPr>
            <p:ph type="ctrTitle"/>
          </p:nvPr>
        </p:nvSpPr>
        <p:spPr>
          <a:xfrm>
            <a:off x="838200" y="3831770"/>
            <a:ext cx="10515599" cy="1522185"/>
          </a:xfrm>
        </p:spPr>
        <p:txBody>
          <a:bodyPr anchor="b"/>
          <a:lstStyle>
            <a:lvl1pPr algn="l">
              <a:defRPr sz="4800">
                <a:solidFill>
                  <a:srgbClr val="087F92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10" name="副标题 2"/>
          <p:cNvSpPr>
            <a:spLocks noGrp="1"/>
          </p:cNvSpPr>
          <p:nvPr>
            <p:ph type="subTitle" idx="1"/>
          </p:nvPr>
        </p:nvSpPr>
        <p:spPr>
          <a:xfrm>
            <a:off x="838200" y="5353956"/>
            <a:ext cx="10515600" cy="838200"/>
          </a:xfrm>
        </p:spPr>
        <p:txBody>
          <a:bodyPr/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34D92E-448C-4968-8AF1-0A417F84A049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C01FB7-1206-4B80-AE72-1A01212B4D9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0" y="1123950"/>
            <a:ext cx="12192000" cy="5734050"/>
          </a:xfrm>
          <a:custGeom>
            <a:avLst/>
            <a:gdLst>
              <a:gd name="connsiteX0" fmla="*/ 1797087 w 12192000"/>
              <a:gd name="connsiteY0" fmla="*/ 0 h 5734050"/>
              <a:gd name="connsiteX1" fmla="*/ 12192000 w 12192000"/>
              <a:gd name="connsiteY1" fmla="*/ 0 h 5734050"/>
              <a:gd name="connsiteX2" fmla="*/ 12192000 w 12192000"/>
              <a:gd name="connsiteY2" fmla="*/ 5734050 h 5734050"/>
              <a:gd name="connsiteX3" fmla="*/ 0 w 12192000"/>
              <a:gd name="connsiteY3" fmla="*/ 5734050 h 5734050"/>
              <a:gd name="connsiteX4" fmla="*/ 0 w 12192000"/>
              <a:gd name="connsiteY4" fmla="*/ 1797086 h 5734050"/>
              <a:gd name="connsiteX5" fmla="*/ 1797087 w 12192000"/>
              <a:gd name="connsiteY5" fmla="*/ 0 h 573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734050">
                <a:moveTo>
                  <a:pt x="1797087" y="0"/>
                </a:moveTo>
                <a:lnTo>
                  <a:pt x="12192000" y="0"/>
                </a:lnTo>
                <a:lnTo>
                  <a:pt x="12192000" y="5734050"/>
                </a:lnTo>
                <a:lnTo>
                  <a:pt x="0" y="5734050"/>
                </a:lnTo>
                <a:lnTo>
                  <a:pt x="0" y="1797086"/>
                </a:lnTo>
                <a:cubicBezTo>
                  <a:pt x="0" y="804583"/>
                  <a:pt x="804584" y="0"/>
                  <a:pt x="1797087" y="0"/>
                </a:cubicBezTo>
                <a:close/>
              </a:path>
            </a:pathLst>
          </a:cu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0" y="1123950"/>
            <a:ext cx="12192000" cy="5734050"/>
          </a:xfrm>
          <a:custGeom>
            <a:avLst/>
            <a:gdLst>
              <a:gd name="connsiteX0" fmla="*/ 1797087 w 12192000"/>
              <a:gd name="connsiteY0" fmla="*/ 0 h 5734050"/>
              <a:gd name="connsiteX1" fmla="*/ 12192000 w 12192000"/>
              <a:gd name="connsiteY1" fmla="*/ 0 h 5734050"/>
              <a:gd name="connsiteX2" fmla="*/ 12192000 w 12192000"/>
              <a:gd name="connsiteY2" fmla="*/ 5734050 h 5734050"/>
              <a:gd name="connsiteX3" fmla="*/ 0 w 12192000"/>
              <a:gd name="connsiteY3" fmla="*/ 5734050 h 5734050"/>
              <a:gd name="connsiteX4" fmla="*/ 0 w 12192000"/>
              <a:gd name="connsiteY4" fmla="*/ 1797086 h 5734050"/>
              <a:gd name="connsiteX5" fmla="*/ 1797087 w 12192000"/>
              <a:gd name="connsiteY5" fmla="*/ 0 h 5734050"/>
              <a:gd name="connsiteX0-1" fmla="*/ 1797087 w 12192000"/>
              <a:gd name="connsiteY0-2" fmla="*/ 0 h 5734050"/>
              <a:gd name="connsiteX1-3" fmla="*/ 12192000 w 12192000"/>
              <a:gd name="connsiteY1-4" fmla="*/ 0 h 5734050"/>
              <a:gd name="connsiteX2-5" fmla="*/ 12192000 w 12192000"/>
              <a:gd name="connsiteY2-6" fmla="*/ 5734050 h 5734050"/>
              <a:gd name="connsiteX3-7" fmla="*/ 0 w 12192000"/>
              <a:gd name="connsiteY3-8" fmla="*/ 5734050 h 5734050"/>
              <a:gd name="connsiteX4-9" fmla="*/ 171450 w 12192000"/>
              <a:gd name="connsiteY4-10" fmla="*/ 1854236 h 5734050"/>
              <a:gd name="connsiteX5-11" fmla="*/ 1797087 w 12192000"/>
              <a:gd name="connsiteY5-12" fmla="*/ 0 h 5734050"/>
              <a:gd name="connsiteX0-13" fmla="*/ 1797087 w 12192000"/>
              <a:gd name="connsiteY0-14" fmla="*/ 171450 h 5734050"/>
              <a:gd name="connsiteX1-15" fmla="*/ 12192000 w 12192000"/>
              <a:gd name="connsiteY1-16" fmla="*/ 0 h 5734050"/>
              <a:gd name="connsiteX2-17" fmla="*/ 12192000 w 12192000"/>
              <a:gd name="connsiteY2-18" fmla="*/ 5734050 h 5734050"/>
              <a:gd name="connsiteX3-19" fmla="*/ 0 w 12192000"/>
              <a:gd name="connsiteY3-20" fmla="*/ 5734050 h 5734050"/>
              <a:gd name="connsiteX4-21" fmla="*/ 171450 w 12192000"/>
              <a:gd name="connsiteY4-22" fmla="*/ 1854236 h 5734050"/>
              <a:gd name="connsiteX5-23" fmla="*/ 1797087 w 12192000"/>
              <a:gd name="connsiteY5-24" fmla="*/ 171450 h 5734050"/>
              <a:gd name="connsiteX0-25" fmla="*/ 1797087 w 12192000"/>
              <a:gd name="connsiteY0-26" fmla="*/ 171450 h 5734050"/>
              <a:gd name="connsiteX1-27" fmla="*/ 12192000 w 12192000"/>
              <a:gd name="connsiteY1-28" fmla="*/ 0 h 5734050"/>
              <a:gd name="connsiteX2-29" fmla="*/ 12192000 w 12192000"/>
              <a:gd name="connsiteY2-30" fmla="*/ 5734050 h 5734050"/>
              <a:gd name="connsiteX3-31" fmla="*/ 0 w 12192000"/>
              <a:gd name="connsiteY3-32" fmla="*/ 5734050 h 5734050"/>
              <a:gd name="connsiteX4-33" fmla="*/ 171450 w 12192000"/>
              <a:gd name="connsiteY4-34" fmla="*/ 1854236 h 5734050"/>
              <a:gd name="connsiteX5-35" fmla="*/ 1797087 w 12192000"/>
              <a:gd name="connsiteY5-36" fmla="*/ 171450 h 5734050"/>
              <a:gd name="connsiteX0-37" fmla="*/ 1940994 w 12335907"/>
              <a:gd name="connsiteY0-38" fmla="*/ 171450 h 5734050"/>
              <a:gd name="connsiteX1-39" fmla="*/ 12335907 w 12335907"/>
              <a:gd name="connsiteY1-40" fmla="*/ 0 h 5734050"/>
              <a:gd name="connsiteX2-41" fmla="*/ 12335907 w 12335907"/>
              <a:gd name="connsiteY2-42" fmla="*/ 5734050 h 5734050"/>
              <a:gd name="connsiteX3-43" fmla="*/ 143907 w 12335907"/>
              <a:gd name="connsiteY3-44" fmla="*/ 5734050 h 5734050"/>
              <a:gd name="connsiteX4-45" fmla="*/ 315357 w 12335907"/>
              <a:gd name="connsiteY4-46" fmla="*/ 1854236 h 5734050"/>
              <a:gd name="connsiteX5-47" fmla="*/ 1940994 w 12335907"/>
              <a:gd name="connsiteY5-48" fmla="*/ 171450 h 5734050"/>
              <a:gd name="connsiteX0-49" fmla="*/ 1797087 w 12192000"/>
              <a:gd name="connsiteY0-50" fmla="*/ 171450 h 5734050"/>
              <a:gd name="connsiteX1-51" fmla="*/ 12192000 w 12192000"/>
              <a:gd name="connsiteY1-52" fmla="*/ 0 h 5734050"/>
              <a:gd name="connsiteX2-53" fmla="*/ 12192000 w 12192000"/>
              <a:gd name="connsiteY2-54" fmla="*/ 5734050 h 5734050"/>
              <a:gd name="connsiteX3-55" fmla="*/ 0 w 12192000"/>
              <a:gd name="connsiteY3-56" fmla="*/ 5734050 h 5734050"/>
              <a:gd name="connsiteX4-57" fmla="*/ 171450 w 12192000"/>
              <a:gd name="connsiteY4-58" fmla="*/ 1854236 h 5734050"/>
              <a:gd name="connsiteX5-59" fmla="*/ 1797087 w 12192000"/>
              <a:gd name="connsiteY5-60" fmla="*/ 171450 h 5734050"/>
              <a:gd name="connsiteX0-61" fmla="*/ 1797087 w 12192000"/>
              <a:gd name="connsiteY0-62" fmla="*/ 171450 h 5734050"/>
              <a:gd name="connsiteX1-63" fmla="*/ 12192000 w 12192000"/>
              <a:gd name="connsiteY1-64" fmla="*/ 0 h 5734050"/>
              <a:gd name="connsiteX2-65" fmla="*/ 12192000 w 12192000"/>
              <a:gd name="connsiteY2-66" fmla="*/ 5734050 h 5734050"/>
              <a:gd name="connsiteX3-67" fmla="*/ 0 w 12192000"/>
              <a:gd name="connsiteY3-68" fmla="*/ 5734050 h 5734050"/>
              <a:gd name="connsiteX4-69" fmla="*/ 171450 w 12192000"/>
              <a:gd name="connsiteY4-70" fmla="*/ 1854236 h 5734050"/>
              <a:gd name="connsiteX5-71" fmla="*/ 1797087 w 12192000"/>
              <a:gd name="connsiteY5-72" fmla="*/ 171450 h 57340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2192000" h="5734050">
                <a:moveTo>
                  <a:pt x="1797087" y="171450"/>
                </a:moveTo>
                <a:cubicBezTo>
                  <a:pt x="5259381" y="23767"/>
                  <a:pt x="8727029" y="57150"/>
                  <a:pt x="12192000" y="0"/>
                </a:cubicBezTo>
                <a:lnTo>
                  <a:pt x="12192000" y="5734050"/>
                </a:lnTo>
                <a:lnTo>
                  <a:pt x="0" y="5734050"/>
                </a:lnTo>
                <a:cubicBezTo>
                  <a:pt x="0" y="4421729"/>
                  <a:pt x="95250" y="2999139"/>
                  <a:pt x="171450" y="1854236"/>
                </a:cubicBezTo>
                <a:cubicBezTo>
                  <a:pt x="247650" y="709333"/>
                  <a:pt x="903866" y="209550"/>
                  <a:pt x="1797087" y="1714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5867CD-F882-454B-9CDB-1D1671FBCA0D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3339CD-92AB-49E7-A409-34CE9C7CF58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/>
          <p:nvPr/>
        </p:nvSpPr>
        <p:spPr>
          <a:xfrm>
            <a:off x="0" y="1123950"/>
            <a:ext cx="12192000" cy="5734050"/>
          </a:xfrm>
          <a:custGeom>
            <a:avLst/>
            <a:gdLst>
              <a:gd name="connsiteX0" fmla="*/ 1797087 w 12192000"/>
              <a:gd name="connsiteY0" fmla="*/ 0 h 5734050"/>
              <a:gd name="connsiteX1" fmla="*/ 12192000 w 12192000"/>
              <a:gd name="connsiteY1" fmla="*/ 0 h 5734050"/>
              <a:gd name="connsiteX2" fmla="*/ 12192000 w 12192000"/>
              <a:gd name="connsiteY2" fmla="*/ 5734050 h 5734050"/>
              <a:gd name="connsiteX3" fmla="*/ 0 w 12192000"/>
              <a:gd name="connsiteY3" fmla="*/ 5734050 h 5734050"/>
              <a:gd name="connsiteX4" fmla="*/ 0 w 12192000"/>
              <a:gd name="connsiteY4" fmla="*/ 1797086 h 5734050"/>
              <a:gd name="connsiteX5" fmla="*/ 1797087 w 12192000"/>
              <a:gd name="connsiteY5" fmla="*/ 0 h 5734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5734050">
                <a:moveTo>
                  <a:pt x="1797087" y="0"/>
                </a:moveTo>
                <a:lnTo>
                  <a:pt x="12192000" y="0"/>
                </a:lnTo>
                <a:lnTo>
                  <a:pt x="12192000" y="5734050"/>
                </a:lnTo>
                <a:lnTo>
                  <a:pt x="0" y="5734050"/>
                </a:lnTo>
                <a:lnTo>
                  <a:pt x="0" y="1797086"/>
                </a:lnTo>
                <a:cubicBezTo>
                  <a:pt x="0" y="804583"/>
                  <a:pt x="804584" y="0"/>
                  <a:pt x="1797087" y="0"/>
                </a:cubicBezTo>
                <a:close/>
              </a:path>
            </a:pathLst>
          </a:cu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0" y="1123950"/>
            <a:ext cx="12192000" cy="5734050"/>
          </a:xfrm>
          <a:custGeom>
            <a:avLst/>
            <a:gdLst>
              <a:gd name="connsiteX0" fmla="*/ 1797087 w 12192000"/>
              <a:gd name="connsiteY0" fmla="*/ 0 h 5734050"/>
              <a:gd name="connsiteX1" fmla="*/ 12192000 w 12192000"/>
              <a:gd name="connsiteY1" fmla="*/ 0 h 5734050"/>
              <a:gd name="connsiteX2" fmla="*/ 12192000 w 12192000"/>
              <a:gd name="connsiteY2" fmla="*/ 5734050 h 5734050"/>
              <a:gd name="connsiteX3" fmla="*/ 0 w 12192000"/>
              <a:gd name="connsiteY3" fmla="*/ 5734050 h 5734050"/>
              <a:gd name="connsiteX4" fmla="*/ 0 w 12192000"/>
              <a:gd name="connsiteY4" fmla="*/ 1797086 h 5734050"/>
              <a:gd name="connsiteX5" fmla="*/ 1797087 w 12192000"/>
              <a:gd name="connsiteY5" fmla="*/ 0 h 5734050"/>
              <a:gd name="connsiteX0-1" fmla="*/ 1797087 w 12192000"/>
              <a:gd name="connsiteY0-2" fmla="*/ 0 h 5734050"/>
              <a:gd name="connsiteX1-3" fmla="*/ 12192000 w 12192000"/>
              <a:gd name="connsiteY1-4" fmla="*/ 0 h 5734050"/>
              <a:gd name="connsiteX2-5" fmla="*/ 12192000 w 12192000"/>
              <a:gd name="connsiteY2-6" fmla="*/ 5734050 h 5734050"/>
              <a:gd name="connsiteX3-7" fmla="*/ 0 w 12192000"/>
              <a:gd name="connsiteY3-8" fmla="*/ 5734050 h 5734050"/>
              <a:gd name="connsiteX4-9" fmla="*/ 171450 w 12192000"/>
              <a:gd name="connsiteY4-10" fmla="*/ 1854236 h 5734050"/>
              <a:gd name="connsiteX5-11" fmla="*/ 1797087 w 12192000"/>
              <a:gd name="connsiteY5-12" fmla="*/ 0 h 5734050"/>
              <a:gd name="connsiteX0-13" fmla="*/ 1797087 w 12192000"/>
              <a:gd name="connsiteY0-14" fmla="*/ 171450 h 5734050"/>
              <a:gd name="connsiteX1-15" fmla="*/ 12192000 w 12192000"/>
              <a:gd name="connsiteY1-16" fmla="*/ 0 h 5734050"/>
              <a:gd name="connsiteX2-17" fmla="*/ 12192000 w 12192000"/>
              <a:gd name="connsiteY2-18" fmla="*/ 5734050 h 5734050"/>
              <a:gd name="connsiteX3-19" fmla="*/ 0 w 12192000"/>
              <a:gd name="connsiteY3-20" fmla="*/ 5734050 h 5734050"/>
              <a:gd name="connsiteX4-21" fmla="*/ 171450 w 12192000"/>
              <a:gd name="connsiteY4-22" fmla="*/ 1854236 h 5734050"/>
              <a:gd name="connsiteX5-23" fmla="*/ 1797087 w 12192000"/>
              <a:gd name="connsiteY5-24" fmla="*/ 171450 h 5734050"/>
              <a:gd name="connsiteX0-25" fmla="*/ 1797087 w 12192000"/>
              <a:gd name="connsiteY0-26" fmla="*/ 171450 h 5734050"/>
              <a:gd name="connsiteX1-27" fmla="*/ 12192000 w 12192000"/>
              <a:gd name="connsiteY1-28" fmla="*/ 0 h 5734050"/>
              <a:gd name="connsiteX2-29" fmla="*/ 12192000 w 12192000"/>
              <a:gd name="connsiteY2-30" fmla="*/ 5734050 h 5734050"/>
              <a:gd name="connsiteX3-31" fmla="*/ 0 w 12192000"/>
              <a:gd name="connsiteY3-32" fmla="*/ 5734050 h 5734050"/>
              <a:gd name="connsiteX4-33" fmla="*/ 171450 w 12192000"/>
              <a:gd name="connsiteY4-34" fmla="*/ 1854236 h 5734050"/>
              <a:gd name="connsiteX5-35" fmla="*/ 1797087 w 12192000"/>
              <a:gd name="connsiteY5-36" fmla="*/ 171450 h 5734050"/>
              <a:gd name="connsiteX0-37" fmla="*/ 1940994 w 12335907"/>
              <a:gd name="connsiteY0-38" fmla="*/ 171450 h 5734050"/>
              <a:gd name="connsiteX1-39" fmla="*/ 12335907 w 12335907"/>
              <a:gd name="connsiteY1-40" fmla="*/ 0 h 5734050"/>
              <a:gd name="connsiteX2-41" fmla="*/ 12335907 w 12335907"/>
              <a:gd name="connsiteY2-42" fmla="*/ 5734050 h 5734050"/>
              <a:gd name="connsiteX3-43" fmla="*/ 143907 w 12335907"/>
              <a:gd name="connsiteY3-44" fmla="*/ 5734050 h 5734050"/>
              <a:gd name="connsiteX4-45" fmla="*/ 315357 w 12335907"/>
              <a:gd name="connsiteY4-46" fmla="*/ 1854236 h 5734050"/>
              <a:gd name="connsiteX5-47" fmla="*/ 1940994 w 12335907"/>
              <a:gd name="connsiteY5-48" fmla="*/ 171450 h 5734050"/>
              <a:gd name="connsiteX0-49" fmla="*/ 1797087 w 12192000"/>
              <a:gd name="connsiteY0-50" fmla="*/ 171450 h 5734050"/>
              <a:gd name="connsiteX1-51" fmla="*/ 12192000 w 12192000"/>
              <a:gd name="connsiteY1-52" fmla="*/ 0 h 5734050"/>
              <a:gd name="connsiteX2-53" fmla="*/ 12192000 w 12192000"/>
              <a:gd name="connsiteY2-54" fmla="*/ 5734050 h 5734050"/>
              <a:gd name="connsiteX3-55" fmla="*/ 0 w 12192000"/>
              <a:gd name="connsiteY3-56" fmla="*/ 5734050 h 5734050"/>
              <a:gd name="connsiteX4-57" fmla="*/ 171450 w 12192000"/>
              <a:gd name="connsiteY4-58" fmla="*/ 1854236 h 5734050"/>
              <a:gd name="connsiteX5-59" fmla="*/ 1797087 w 12192000"/>
              <a:gd name="connsiteY5-60" fmla="*/ 171450 h 5734050"/>
              <a:gd name="connsiteX0-61" fmla="*/ 1797087 w 12192000"/>
              <a:gd name="connsiteY0-62" fmla="*/ 171450 h 5734050"/>
              <a:gd name="connsiteX1-63" fmla="*/ 12192000 w 12192000"/>
              <a:gd name="connsiteY1-64" fmla="*/ 0 h 5734050"/>
              <a:gd name="connsiteX2-65" fmla="*/ 12192000 w 12192000"/>
              <a:gd name="connsiteY2-66" fmla="*/ 5734050 h 5734050"/>
              <a:gd name="connsiteX3-67" fmla="*/ 0 w 12192000"/>
              <a:gd name="connsiteY3-68" fmla="*/ 5734050 h 5734050"/>
              <a:gd name="connsiteX4-69" fmla="*/ 171450 w 12192000"/>
              <a:gd name="connsiteY4-70" fmla="*/ 1854236 h 5734050"/>
              <a:gd name="connsiteX5-71" fmla="*/ 1797087 w 12192000"/>
              <a:gd name="connsiteY5-72" fmla="*/ 171450 h 57340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2192000" h="5734050">
                <a:moveTo>
                  <a:pt x="1797087" y="171450"/>
                </a:moveTo>
                <a:cubicBezTo>
                  <a:pt x="5259381" y="23767"/>
                  <a:pt x="8727029" y="57150"/>
                  <a:pt x="12192000" y="0"/>
                </a:cubicBezTo>
                <a:lnTo>
                  <a:pt x="12192000" y="5734050"/>
                </a:lnTo>
                <a:lnTo>
                  <a:pt x="0" y="5734050"/>
                </a:lnTo>
                <a:cubicBezTo>
                  <a:pt x="0" y="4421729"/>
                  <a:pt x="95250" y="2999139"/>
                  <a:pt x="171450" y="1854236"/>
                </a:cubicBezTo>
                <a:cubicBezTo>
                  <a:pt x="247650" y="709333"/>
                  <a:pt x="903866" y="209550"/>
                  <a:pt x="1797087" y="1714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9788" y="246062"/>
            <a:ext cx="3932237" cy="741363"/>
          </a:xfrm>
        </p:spPr>
        <p:txBody>
          <a:bodyPr anchor="ctr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1277256"/>
            <a:ext cx="6172200" cy="4934631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dirty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1843314"/>
            <a:ext cx="3932237" cy="4376511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CC3B52-1B54-47C1-B9A7-00614342B833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7DB2AE-BA8A-4E3F-BF1B-C74896B117C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9800" y="365125"/>
            <a:ext cx="15240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7630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310DC2-863B-4BB5-B342-F49400BC9DF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7363BA-821B-42EF-8857-F7EE8B472A6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AD8068E8-51CC-447B-A947-B8F039CF0509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8D732419-74D4-4D46-B20B-D6012A74C43A}" type="slidenum">
              <a:rPr lang="zh-CN" altLang="en-US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Hei" panose="02010609060101010101" pitchFamily="49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Hei" panose="02010609060101010101" pitchFamily="49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Hei" panose="02010609060101010101" pitchFamily="49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Hei" panose="02010609060101010101" pitchFamily="49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SimSun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SimSun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SimSun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SimSun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5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标题 1"/>
          <p:cNvSpPr>
            <a:spLocks noGrp="1"/>
          </p:cNvSpPr>
          <p:nvPr>
            <p:ph type="ctrTitle"/>
          </p:nvPr>
        </p:nvSpPr>
        <p:spPr>
          <a:xfrm>
            <a:off x="1062355" y="4285615"/>
            <a:ext cx="7769860" cy="753110"/>
          </a:xfrm>
        </p:spPr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CA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Introduction to </a:t>
            </a:r>
            <a:r>
              <a:rPr lang="zh-CN" altLang="en-US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Voice Disguise</a:t>
            </a:r>
            <a:endParaRPr lang="zh-CN" altLang="en-US" sz="4400" b="1" dirty="0" smtClean="0">
              <a:solidFill>
                <a:srgbClr val="286FA4"/>
              </a:solidFill>
              <a:latin typeface="Microsoft YaHei" panose="020B0503020204020204" charset="-122"/>
              <a:ea typeface="Microsoft YaHei" panose="020B0503020204020204" charset="-122"/>
              <a:cs typeface="Open Sans Light"/>
            </a:endParaRPr>
          </a:p>
        </p:txBody>
      </p:sp>
      <p:sp>
        <p:nvSpPr>
          <p:cNvPr id="5" name="标题 1"/>
          <p:cNvSpPr>
            <a:spLocks noGrp="1"/>
          </p:cNvSpPr>
          <p:nvPr/>
        </p:nvSpPr>
        <p:spPr>
          <a:xfrm>
            <a:off x="7611745" y="5693410"/>
            <a:ext cx="3917315" cy="574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b" anchorCtr="0" compatLnSpc="1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286FA4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  <a:ea typeface="SimSun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  <a:ea typeface="SimSun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  <a:ea typeface="SimSun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charset="0"/>
                <a:ea typeface="SimSun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</a:pPr>
            <a:r>
              <a:rPr lang="en-CA" sz="28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Chao Zhang 200383834</a:t>
            </a:r>
            <a:endParaRPr lang="en-CA" sz="2800" b="1" dirty="0" smtClean="0">
              <a:solidFill>
                <a:srgbClr val="286FA4"/>
              </a:solidFill>
              <a:latin typeface="Times New Roman" panose="02020603050405020304" charset="0"/>
              <a:ea typeface="Microsoft YaHei" panose="020B0503020204020204" charset="-122"/>
              <a:cs typeface="Times New Roman" panose="02020603050405020304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i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Results Summary: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97255" y="1603375"/>
            <a:ext cx="10456545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The system performs well for </a:t>
            </a:r>
            <a:r>
              <a:rPr sz="2400">
                <a:solidFill>
                  <a:srgbClr val="FFC000"/>
                </a:solidFill>
                <a:latin typeface="Times New Roman" panose="02020603050405020304" charset="0"/>
                <a:cs typeface="Times New Roman" panose="02020603050405020304" charset="0"/>
              </a:rPr>
              <a:t>normal voices recognition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which shows it can correctly recognize </a:t>
            </a:r>
            <a:r>
              <a:rPr sz="24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almost all input voices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of speakers. From the similarity between one speaker’s two differents ways of speaking, it displays 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intra-speaker variation 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differs among speakers.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The speaker recognition performs badly because </a:t>
            </a:r>
            <a:r>
              <a:rPr sz="2400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the voice has been disguised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 Except for foreign accent disguising, disguised voice recognition rates are 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significantly decreased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 According to different </a:t>
            </a:r>
            <a:r>
              <a:rPr sz="24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disguising types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, the </a:t>
            </a:r>
            <a:r>
              <a:rPr sz="24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effects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of diaguising are</a:t>
            </a:r>
            <a:r>
              <a:rPr sz="2400">
                <a:solidFill>
                  <a:srgbClr val="C00000"/>
                </a:solidFill>
                <a:latin typeface="Times New Roman" panose="02020603050405020304" charset="0"/>
                <a:cs typeface="Times New Roman" panose="02020603050405020304" charset="0"/>
              </a:rPr>
              <a:t> different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 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Different speakers have </a:t>
            </a:r>
            <a:r>
              <a:rPr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different disguise skills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 If a speaker is good at disguising his/her voice, the disguised voices then change a lot and the results show </a:t>
            </a:r>
            <a:r>
              <a:rPr sz="24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lower speaker recognition rate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and </a:t>
            </a:r>
            <a:r>
              <a:rPr sz="24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correct recognition rate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CA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6. </a:t>
            </a:r>
            <a:r>
              <a:rPr lang="zh-CN" altLang="en-US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Electronic Voice Disguise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9025" y="1593850"/>
            <a:ext cx="10686415" cy="4892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Above reviews are mainly based on 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non-electronic voice disguise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because </a:t>
            </a:r>
            <a:r>
              <a:rPr sz="2400">
                <a:solidFill>
                  <a:srgbClr val="0070C0"/>
                </a:solidFill>
                <a:latin typeface="Times New Roman" panose="02020603050405020304" charset="0"/>
                <a:cs typeface="Times New Roman" panose="02020603050405020304" charset="0"/>
              </a:rPr>
              <a:t>electronic voice disguise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is very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 uncommon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 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However, in some television and radio interviews, voices are often disguised electronically for </a:t>
            </a:r>
            <a:r>
              <a:rPr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privacy protection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 There are </a:t>
            </a:r>
            <a:r>
              <a:rPr sz="2400">
                <a:solidFill>
                  <a:schemeClr val="accent5">
                    <a:lumMod val="60000"/>
                    <a:lumOff val="40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few researches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related to electronic disguised voices but Wu and Huang(2014) found an algorithm for 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electronic disguised voices identification</a:t>
            </a:r>
            <a:r>
              <a:rPr lang="en-CA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lang="en-CA" sz="2400">
              <a:solidFill>
                <a:srgbClr val="FF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CA"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They extracted MFCC</a:t>
            </a:r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(Mel-Frequency Cepstrum Coefficients)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statistical moments including </a:t>
            </a:r>
            <a:r>
              <a:rPr sz="2400">
                <a:solidFill>
                  <a:srgbClr val="FFC000"/>
                </a:solidFill>
                <a:latin typeface="Times New Roman" panose="02020603050405020304" charset="0"/>
                <a:cs typeface="Times New Roman" panose="02020603050405020304" charset="0"/>
              </a:rPr>
              <a:t>mean values 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and </a:t>
            </a:r>
            <a:r>
              <a:rPr sz="2400">
                <a:solidFill>
                  <a:srgbClr val="FFC000"/>
                </a:solidFill>
                <a:latin typeface="Times New Roman" panose="02020603050405020304" charset="0"/>
                <a:cs typeface="Times New Roman" panose="02020603050405020304" charset="0"/>
              </a:rPr>
              <a:t>correlation coefficients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as acoustic features and then </a:t>
            </a:r>
            <a:r>
              <a:rPr sz="2400">
                <a:solidFill>
                  <a:schemeClr val="accent2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separate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disguised voices from </a:t>
            </a:r>
            <a:r>
              <a:rPr sz="2400">
                <a:solidFill>
                  <a:schemeClr val="accent2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original signals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 Their algorithm is remarkable which can detect more than 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90%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voices from various </a:t>
            </a:r>
            <a:r>
              <a:rPr sz="2400">
                <a:solidFill>
                  <a:srgbClr val="0070C0"/>
                </a:solidFill>
                <a:latin typeface="Times New Roman" panose="02020603050405020304" charset="0"/>
                <a:cs typeface="Times New Roman" panose="02020603050405020304" charset="0"/>
              </a:rPr>
              <a:t>databases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and </a:t>
            </a:r>
            <a:r>
              <a:rPr sz="2400">
                <a:solidFill>
                  <a:srgbClr val="0070C0"/>
                </a:solidFill>
                <a:latin typeface="Times New Roman" panose="02020603050405020304" charset="0"/>
                <a:cs typeface="Times New Roman" panose="02020603050405020304" charset="0"/>
              </a:rPr>
              <a:t>disguised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by different methods.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CA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7. Conclusion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19175" y="1955800"/>
            <a:ext cx="1045654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This </a:t>
            </a:r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presentation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reviews a general understanding of voice disguise from 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disguise types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sz="2400">
                <a:solidFill>
                  <a:srgbClr val="00B0F0"/>
                </a:solidFill>
                <a:latin typeface="Times New Roman" panose="02020603050405020304" charset="0"/>
                <a:cs typeface="Times New Roman" panose="02020603050405020304" charset="0"/>
              </a:rPr>
              <a:t>data collection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application areas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and </a:t>
            </a:r>
            <a:r>
              <a:rPr sz="24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implementation of identification of disguised voices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 It focuses on </a:t>
            </a:r>
            <a:r>
              <a:rPr sz="2400">
                <a:solidFill>
                  <a:srgbClr val="FFC000"/>
                </a:solidFill>
                <a:latin typeface="Times New Roman" panose="02020603050405020304" charset="0"/>
                <a:cs typeface="Times New Roman" panose="02020603050405020304" charset="0"/>
              </a:rPr>
              <a:t>non-electronic deliberate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sz="2400">
                <a:solidFill>
                  <a:srgbClr val="FFC000"/>
                </a:solidFill>
                <a:latin typeface="Times New Roman" panose="02020603050405020304" charset="0"/>
                <a:cs typeface="Times New Roman" panose="02020603050405020304" charset="0"/>
              </a:rPr>
              <a:t>voice disguise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which is a rich research area related to our daily life.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It forms a framwork for further research in voice disguise especially in non-electronic deliberate voice disguise.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CA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References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8200" y="1584325"/>
            <a:ext cx="10906760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2000">
                <a:latin typeface="Times New Roman" panose="02020603050405020304" charset="0"/>
                <a:cs typeface="Times New Roman" panose="02020603050405020304" charset="0"/>
              </a:rPr>
              <a:t>[</a:t>
            </a:r>
            <a:r>
              <a:rPr lang="en-CA" sz="2000">
                <a:latin typeface="Times New Roman" panose="02020603050405020304" charset="0"/>
                <a:cs typeface="Times New Roman" panose="02020603050405020304" charset="0"/>
              </a:rPr>
              <a:t>1</a:t>
            </a:r>
            <a:r>
              <a:rPr sz="2000">
                <a:latin typeface="Times New Roman" panose="02020603050405020304" charset="0"/>
                <a:cs typeface="Times New Roman" panose="02020603050405020304" charset="0"/>
              </a:rPr>
              <a:t>] Boves, L., Bogaart, T., &amp; Bos, L. (1994). Design and Recording of large data bases for use in speaker verification and identification. In Automatic Speaker Recognition, Identification and Verification.</a:t>
            </a:r>
            <a:endParaRPr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000">
                <a:latin typeface="Times New Roman" panose="02020603050405020304" charset="0"/>
                <a:cs typeface="Times New Roman" panose="02020603050405020304" charset="0"/>
              </a:rPr>
              <a:t>[</a:t>
            </a:r>
            <a:r>
              <a:rPr lang="en-CA" sz="2000">
                <a:latin typeface="Times New Roman" panose="02020603050405020304" charset="0"/>
                <a:cs typeface="Times New Roman" panose="02020603050405020304" charset="0"/>
              </a:rPr>
              <a:t>2</a:t>
            </a:r>
            <a:r>
              <a:rPr sz="2000">
                <a:latin typeface="Times New Roman" panose="02020603050405020304" charset="0"/>
                <a:cs typeface="Times New Roman" panose="02020603050405020304" charset="0"/>
              </a:rPr>
              <a:t>] A. di Carlo, M Falcone, A. Paoloni. Corpus design for speaker recognition assessment. Proceedings of the ESCA Workshop on Automatic Speaker Recognition, Identification and Verification. Pp. 47-50. Martigny, Switzerland. April 1994.</a:t>
            </a:r>
            <a:endParaRPr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000">
                <a:latin typeface="Times New Roman" panose="02020603050405020304" charset="0"/>
                <a:cs typeface="Times New Roman" panose="02020603050405020304" charset="0"/>
              </a:rPr>
              <a:t>[</a:t>
            </a:r>
            <a:r>
              <a:rPr lang="en-CA" sz="2000">
                <a:latin typeface="Times New Roman" panose="02020603050405020304" charset="0"/>
                <a:cs typeface="Times New Roman" panose="02020603050405020304" charset="0"/>
              </a:rPr>
              <a:t>3</a:t>
            </a:r>
            <a:r>
              <a:rPr sz="2000">
                <a:latin typeface="Times New Roman" panose="02020603050405020304" charset="0"/>
                <a:cs typeface="Times New Roman" panose="02020603050405020304" charset="0"/>
              </a:rPr>
              <a:t>] Rodman, R., &amp; Powell, M. (2000, October). Computer recognition of speakers who disguise their voice. In The international conference on signal processing applications and technology ICSPAT2000.</a:t>
            </a:r>
            <a:endParaRPr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[</a:t>
            </a:r>
            <a:r>
              <a:rPr lang="en-CA"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4</a:t>
            </a:r>
            <a:r>
              <a:rPr sz="2000">
                <a:latin typeface="Times New Roman" panose="02020603050405020304" charset="0"/>
                <a:cs typeface="Times New Roman" panose="02020603050405020304" charset="0"/>
                <a:sym typeface="+mn-ea"/>
              </a:rPr>
              <a:t>] </a:t>
            </a:r>
            <a:r>
              <a:rPr sz="2000">
                <a:latin typeface="Times New Roman" panose="02020603050405020304" charset="0"/>
                <a:cs typeface="Times New Roman" panose="02020603050405020304" charset="0"/>
              </a:rPr>
              <a:t>Zhang, C., &amp; Tan, T. (2008). Voice disguise and automatic speaker recognition. Forensic science international, 175(2-3), 118-122.</a:t>
            </a:r>
            <a:endParaRPr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0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000">
                <a:latin typeface="Times New Roman" panose="02020603050405020304" charset="0"/>
                <a:cs typeface="Times New Roman" panose="02020603050405020304" charset="0"/>
              </a:rPr>
              <a:t>[5] A. di Carlo, M Falcone, A. Paoloni. Corpus design for speaker recognition assessment. Proceedings of the ESCA Workshop on Automatic Speaker Recognition, Identification and Verification. Pp. 47-50. Martigny, Switzerland. April 1994.</a:t>
            </a:r>
            <a:endParaRPr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4090850"/>
            <a:ext cx="10515599" cy="1522185"/>
          </a:xfrm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b="1" cap="small" dirty="0">
                <a:solidFill>
                  <a:srgbClr val="286FA4"/>
                </a:solidFill>
                <a:latin typeface="Microsoft YaHei" panose="020B0503020204020204" charset="-122"/>
                <a:ea typeface="Microsoft YaHei" panose="020B0503020204020204" charset="-122"/>
              </a:rPr>
              <a:t>THANKS FOR YOUR ATTENTION</a:t>
            </a:r>
            <a:endParaRPr lang="en-US" altLang="zh-CN" b="1" cap="small" dirty="0">
              <a:solidFill>
                <a:srgbClr val="286FA4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任意多边形 8"/>
          <p:cNvSpPr/>
          <p:nvPr/>
        </p:nvSpPr>
        <p:spPr>
          <a:xfrm>
            <a:off x="3136900" y="0"/>
            <a:ext cx="9055100" cy="6858000"/>
          </a:xfrm>
          <a:custGeom>
            <a:avLst/>
            <a:gdLst>
              <a:gd name="connsiteX0" fmla="*/ 1673666 w 5378773"/>
              <a:gd name="connsiteY0" fmla="*/ 0 h 6858000"/>
              <a:gd name="connsiteX1" fmla="*/ 5378773 w 5378773"/>
              <a:gd name="connsiteY1" fmla="*/ 0 h 6858000"/>
              <a:gd name="connsiteX2" fmla="*/ 5378773 w 5378773"/>
              <a:gd name="connsiteY2" fmla="*/ 6858000 h 6858000"/>
              <a:gd name="connsiteX3" fmla="*/ 299569 w 5378773"/>
              <a:gd name="connsiteY3" fmla="*/ 6858000 h 6858000"/>
              <a:gd name="connsiteX4" fmla="*/ 238660 w 5378773"/>
              <a:gd name="connsiteY4" fmla="*/ 6643508 h 6858000"/>
              <a:gd name="connsiteX5" fmla="*/ 0 w 5378773"/>
              <a:gd name="connsiteY5" fmla="*/ 4748980 h 6858000"/>
              <a:gd name="connsiteX6" fmla="*/ 1506011 w 5378773"/>
              <a:gd name="connsiteY6" fmla="*/ 2133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78773" h="6858000">
                <a:moveTo>
                  <a:pt x="1673666" y="0"/>
                </a:moveTo>
                <a:lnTo>
                  <a:pt x="5378773" y="0"/>
                </a:lnTo>
                <a:lnTo>
                  <a:pt x="5378773" y="6858000"/>
                </a:lnTo>
                <a:lnTo>
                  <a:pt x="299569" y="6858000"/>
                </a:lnTo>
                <a:lnTo>
                  <a:pt x="238660" y="6643508"/>
                </a:lnTo>
                <a:cubicBezTo>
                  <a:pt x="82861" y="6037967"/>
                  <a:pt x="0" y="5403150"/>
                  <a:pt x="0" y="4748980"/>
                </a:cubicBezTo>
                <a:cubicBezTo>
                  <a:pt x="0" y="3048138"/>
                  <a:pt x="560140" y="1478123"/>
                  <a:pt x="1506011" y="213344"/>
                </a:cubicBezTo>
                <a:close/>
              </a:path>
            </a:pathLst>
          </a:cu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3381375" y="0"/>
            <a:ext cx="8810625" cy="6858000"/>
          </a:xfrm>
          <a:custGeom>
            <a:avLst/>
            <a:gdLst>
              <a:gd name="connsiteX0" fmla="*/ 1673666 w 5378773"/>
              <a:gd name="connsiteY0" fmla="*/ 0 h 6858000"/>
              <a:gd name="connsiteX1" fmla="*/ 5378773 w 5378773"/>
              <a:gd name="connsiteY1" fmla="*/ 0 h 6858000"/>
              <a:gd name="connsiteX2" fmla="*/ 5378773 w 5378773"/>
              <a:gd name="connsiteY2" fmla="*/ 6858000 h 6858000"/>
              <a:gd name="connsiteX3" fmla="*/ 299569 w 5378773"/>
              <a:gd name="connsiteY3" fmla="*/ 6858000 h 6858000"/>
              <a:gd name="connsiteX4" fmla="*/ 238660 w 5378773"/>
              <a:gd name="connsiteY4" fmla="*/ 6643508 h 6858000"/>
              <a:gd name="connsiteX5" fmla="*/ 0 w 5378773"/>
              <a:gd name="connsiteY5" fmla="*/ 4748980 h 6858000"/>
              <a:gd name="connsiteX6" fmla="*/ 1506011 w 5378773"/>
              <a:gd name="connsiteY6" fmla="*/ 2133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78773" h="6858000">
                <a:moveTo>
                  <a:pt x="1673666" y="0"/>
                </a:moveTo>
                <a:lnTo>
                  <a:pt x="5378773" y="0"/>
                </a:lnTo>
                <a:lnTo>
                  <a:pt x="5378773" y="6858000"/>
                </a:lnTo>
                <a:lnTo>
                  <a:pt x="299569" y="6858000"/>
                </a:lnTo>
                <a:lnTo>
                  <a:pt x="238660" y="6643508"/>
                </a:lnTo>
                <a:cubicBezTo>
                  <a:pt x="82861" y="6037967"/>
                  <a:pt x="0" y="5403150"/>
                  <a:pt x="0" y="4748980"/>
                </a:cubicBezTo>
                <a:cubicBezTo>
                  <a:pt x="0" y="3048138"/>
                  <a:pt x="560140" y="1478123"/>
                  <a:pt x="1506011" y="21334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Copyright Notice"/>
          <p:cNvSpPr/>
          <p:nvPr/>
        </p:nvSpPr>
        <p:spPr bwMode="auto">
          <a:xfrm>
            <a:off x="393700" y="533400"/>
            <a:ext cx="2987675" cy="680085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FFFFFF"/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72000" tIns="32400" rIns="72000" bIns="3240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cap="small" dirty="0" smtClean="0">
                <a:solidFill>
                  <a:schemeClr val="bg1"/>
                </a:solidFill>
                <a:latin typeface="Microsoft YaHei" panose="020B0503020204020204" charset="-122"/>
                <a:ea typeface="Microsoft YaHei" panose="020B0503020204020204" charset="-122"/>
              </a:rPr>
              <a:t>CONTENTS</a:t>
            </a:r>
            <a:endParaRPr lang="en-US" sz="4000" b="1" cap="small" dirty="0">
              <a:solidFill>
                <a:schemeClr val="bg1"/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946333" y="131763"/>
            <a:ext cx="850900" cy="852487"/>
          </a:xfrm>
          <a:prstGeom prst="ellipse">
            <a:avLst/>
          </a:pr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b="1" dirty="0">
                <a:latin typeface="Times New Roman" panose="02020603050405020304" charset="0"/>
                <a:cs typeface="Times New Roman" panose="02020603050405020304" charset="0"/>
              </a:rPr>
              <a:t>1</a:t>
            </a:r>
            <a:endParaRPr lang="en-US" altLang="zh-CN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2999740" y="2735898"/>
            <a:ext cx="852488" cy="852487"/>
          </a:xfrm>
          <a:prstGeom prst="ellipse">
            <a:avLst/>
          </a:pr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CA" altLang="en-US" sz="3600" b="1" dirty="0">
                <a:latin typeface="Times New Roman" panose="02020603050405020304" charset="0"/>
                <a:cs typeface="Times New Roman" panose="02020603050405020304" charset="0"/>
              </a:rPr>
              <a:t>4</a:t>
            </a:r>
            <a:endParaRPr lang="en-CA" alt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720340" y="3762693"/>
            <a:ext cx="850900" cy="850900"/>
          </a:xfrm>
          <a:prstGeom prst="ellipse">
            <a:avLst/>
          </a:pr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CA" altLang="en-US" sz="3600" b="1" dirty="0">
                <a:latin typeface="Times New Roman" panose="02020603050405020304" charset="0"/>
                <a:cs typeface="Times New Roman" panose="02020603050405020304" charset="0"/>
              </a:rPr>
              <a:t>5</a:t>
            </a:r>
            <a:endParaRPr lang="en-CA" alt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999423" y="5828665"/>
            <a:ext cx="852487" cy="852488"/>
          </a:xfrm>
          <a:prstGeom prst="ellipse">
            <a:avLst/>
          </a:pr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CA" altLang="en-US" sz="3600" b="1" dirty="0">
                <a:latin typeface="Times New Roman" panose="02020603050405020304" charset="0"/>
                <a:cs typeface="Times New Roman" panose="02020603050405020304" charset="0"/>
              </a:rPr>
              <a:t>7</a:t>
            </a:r>
            <a:endParaRPr lang="en-CA" alt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7179" name="文本框 16"/>
          <p:cNvSpPr>
            <a:spLocks noChangeArrowheads="1"/>
          </p:cNvSpPr>
          <p:nvPr/>
        </p:nvSpPr>
        <p:spPr bwMode="auto">
          <a:xfrm>
            <a:off x="5984875" y="321310"/>
            <a:ext cx="411035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CA" altLang="zh-CN" sz="2800" b="1">
                <a:solidFill>
                  <a:srgbClr val="087F92"/>
                </a:solidFill>
                <a:latin typeface="Times New Roman" panose="02020603050405020304" charset="0"/>
                <a:ea typeface="Microsoft YaHei" panose="020B0503020204020204" charset="-122"/>
                <a:cs typeface="Times New Roman" panose="02020603050405020304" charset="0"/>
              </a:rPr>
              <a:t>Introduction</a:t>
            </a:r>
            <a:endParaRPr lang="en-CA" altLang="zh-CN" sz="2800" b="1">
              <a:solidFill>
                <a:srgbClr val="087F92"/>
              </a:solidFill>
              <a:latin typeface="Times New Roman" panose="02020603050405020304" charset="0"/>
              <a:ea typeface="Microsoft YaHei" panose="020B0503020204020204" charset="-122"/>
              <a:cs typeface="Times New Roman" panose="02020603050405020304" charset="0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095433" y="953453"/>
            <a:ext cx="850900" cy="852487"/>
          </a:xfrm>
          <a:prstGeom prst="ellipse">
            <a:avLst/>
          </a:pr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CA" sz="3600" b="1" dirty="0">
                <a:latin typeface="Times New Roman" panose="02020603050405020304" charset="0"/>
                <a:cs typeface="Times New Roman" panose="02020603050405020304" charset="0"/>
              </a:rPr>
              <a:t>2</a:t>
            </a:r>
            <a:endParaRPr lang="en-CA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381058" y="1805623"/>
            <a:ext cx="850900" cy="852487"/>
          </a:xfrm>
          <a:prstGeom prst="ellipse">
            <a:avLst/>
          </a:pr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CA" altLang="en-US" sz="3600" b="1" dirty="0">
                <a:latin typeface="Times New Roman" panose="02020603050405020304" charset="0"/>
                <a:cs typeface="Times New Roman" panose="02020603050405020304" charset="0"/>
              </a:rPr>
              <a:t>3</a:t>
            </a:r>
            <a:endParaRPr lang="en-CA" alt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文本框 16"/>
          <p:cNvSpPr>
            <a:spLocks noChangeArrowheads="1"/>
          </p:cNvSpPr>
          <p:nvPr/>
        </p:nvSpPr>
        <p:spPr bwMode="auto">
          <a:xfrm>
            <a:off x="5065395" y="1127760"/>
            <a:ext cx="430974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CA" altLang="zh-CN" sz="2800" b="1">
                <a:solidFill>
                  <a:srgbClr val="087F92"/>
                </a:solidFill>
                <a:latin typeface="Times New Roman" panose="02020603050405020304" charset="0"/>
                <a:ea typeface="Microsoft YaHei" panose="020B0503020204020204" charset="-122"/>
                <a:cs typeface="Times New Roman" panose="02020603050405020304" charset="0"/>
              </a:rPr>
              <a:t>Types of Disguised Voices</a:t>
            </a:r>
            <a:endParaRPr lang="en-CA" altLang="zh-CN" sz="2800" b="1">
              <a:solidFill>
                <a:srgbClr val="087F92"/>
              </a:solidFill>
              <a:latin typeface="Times New Roman" panose="02020603050405020304" charset="0"/>
              <a:ea typeface="Microsoft YaHei" panose="020B0503020204020204" charset="-122"/>
              <a:cs typeface="Times New Roman" panose="02020603050405020304" charset="0"/>
            </a:endParaRPr>
          </a:p>
        </p:txBody>
      </p:sp>
      <p:sp>
        <p:nvSpPr>
          <p:cNvPr id="6" name="文本框 16"/>
          <p:cNvSpPr>
            <a:spLocks noChangeArrowheads="1"/>
          </p:cNvSpPr>
          <p:nvPr/>
        </p:nvSpPr>
        <p:spPr bwMode="auto">
          <a:xfrm>
            <a:off x="4367530" y="2000250"/>
            <a:ext cx="657415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CA" altLang="zh-CN" sz="2800" b="1">
                <a:solidFill>
                  <a:srgbClr val="087F92"/>
                </a:solidFill>
                <a:latin typeface="Times New Roman" panose="02020603050405020304" charset="0"/>
                <a:ea typeface="Microsoft YaHei" panose="020B0503020204020204" charset="-122"/>
                <a:cs typeface="Times New Roman" panose="02020603050405020304" charset="0"/>
              </a:rPr>
              <a:t>Data Collection for Disguised Voices</a:t>
            </a:r>
            <a:endParaRPr lang="en-CA" altLang="zh-CN" sz="2800" b="1">
              <a:solidFill>
                <a:srgbClr val="087F92"/>
              </a:solidFill>
              <a:latin typeface="Times New Roman" panose="02020603050405020304" charset="0"/>
              <a:ea typeface="Microsoft YaHei" panose="020B0503020204020204" charset="-122"/>
              <a:cs typeface="Times New Roman" panose="0202060305040502030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720340" y="4835843"/>
            <a:ext cx="850900" cy="850900"/>
          </a:xfrm>
          <a:prstGeom prst="ellipse">
            <a:avLst/>
          </a:prstGeom>
          <a:solidFill>
            <a:srgbClr val="087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CA" altLang="en-US" sz="3600" b="1" dirty="0">
                <a:latin typeface="Times New Roman" panose="02020603050405020304" charset="0"/>
                <a:cs typeface="Times New Roman" panose="02020603050405020304" charset="0"/>
              </a:rPr>
              <a:t>6</a:t>
            </a:r>
            <a:endParaRPr lang="en-CA" alt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8" name="文本框 16"/>
          <p:cNvSpPr>
            <a:spLocks noChangeArrowheads="1"/>
          </p:cNvSpPr>
          <p:nvPr/>
        </p:nvSpPr>
        <p:spPr bwMode="auto">
          <a:xfrm>
            <a:off x="3948430" y="2928620"/>
            <a:ext cx="735520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CA" altLang="zh-CN" sz="2800" b="1">
                <a:solidFill>
                  <a:srgbClr val="087F92"/>
                </a:solidFill>
                <a:latin typeface="Times New Roman" panose="02020603050405020304" charset="0"/>
                <a:ea typeface="Microsoft YaHei" panose="020B0503020204020204" charset="-122"/>
                <a:cs typeface="Times New Roman" panose="02020603050405020304" charset="0"/>
              </a:rPr>
              <a:t>Voice Disguise Identification Application Areas</a:t>
            </a:r>
            <a:endParaRPr lang="en-CA" altLang="zh-CN" sz="2800" b="1">
              <a:solidFill>
                <a:srgbClr val="087F92"/>
              </a:solidFill>
              <a:latin typeface="Times New Roman" panose="02020603050405020304" charset="0"/>
              <a:ea typeface="Microsoft YaHei" panose="020B0503020204020204" charset="-122"/>
              <a:cs typeface="Times New Roman" panose="02020603050405020304" charset="0"/>
            </a:endParaRPr>
          </a:p>
        </p:txBody>
      </p:sp>
      <p:sp>
        <p:nvSpPr>
          <p:cNvPr id="19" name="文本框 16"/>
          <p:cNvSpPr>
            <a:spLocks noChangeArrowheads="1"/>
          </p:cNvSpPr>
          <p:nvPr/>
        </p:nvSpPr>
        <p:spPr bwMode="auto">
          <a:xfrm>
            <a:off x="3709670" y="4962525"/>
            <a:ext cx="417957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CA" altLang="zh-CN" sz="2800" b="1">
                <a:solidFill>
                  <a:srgbClr val="087F92"/>
                </a:solidFill>
                <a:latin typeface="Times New Roman" panose="02020603050405020304" charset="0"/>
                <a:ea typeface="Microsoft YaHei" panose="020B0503020204020204" charset="-122"/>
                <a:cs typeface="Times New Roman" panose="02020603050405020304" charset="0"/>
              </a:rPr>
              <a:t>Electronic Voice Disguise</a:t>
            </a:r>
            <a:endParaRPr lang="en-CA" altLang="zh-CN" sz="2800" b="1">
              <a:solidFill>
                <a:srgbClr val="087F92"/>
              </a:solidFill>
              <a:latin typeface="Times New Roman" panose="02020603050405020304" charset="0"/>
              <a:ea typeface="Microsoft YaHei" panose="020B0503020204020204" charset="-122"/>
              <a:cs typeface="Times New Roman" panose="02020603050405020304" charset="0"/>
            </a:endParaRPr>
          </a:p>
        </p:txBody>
      </p:sp>
      <p:sp>
        <p:nvSpPr>
          <p:cNvPr id="21" name="文本框 16"/>
          <p:cNvSpPr>
            <a:spLocks noChangeArrowheads="1"/>
          </p:cNvSpPr>
          <p:nvPr/>
        </p:nvSpPr>
        <p:spPr bwMode="auto">
          <a:xfrm>
            <a:off x="3667760" y="3939540"/>
            <a:ext cx="735520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CA" altLang="zh-CN" sz="2800" b="1">
                <a:solidFill>
                  <a:srgbClr val="087F92"/>
                </a:solidFill>
                <a:latin typeface="Times New Roman" panose="02020603050405020304" charset="0"/>
                <a:ea typeface="Microsoft YaHei" panose="020B0503020204020204" charset="-122"/>
                <a:cs typeface="Times New Roman" panose="02020603050405020304" charset="0"/>
              </a:rPr>
              <a:t>Voice Disguise Identification Implemetation</a:t>
            </a:r>
            <a:endParaRPr lang="en-CA" altLang="zh-CN" sz="2800" b="1">
              <a:solidFill>
                <a:srgbClr val="087F92"/>
              </a:solidFill>
              <a:latin typeface="Times New Roman" panose="02020603050405020304" charset="0"/>
              <a:ea typeface="Microsoft YaHei" panose="020B0503020204020204" charset="-122"/>
              <a:cs typeface="Times New Roman" panose="02020603050405020304" charset="0"/>
            </a:endParaRPr>
          </a:p>
        </p:txBody>
      </p:sp>
      <p:sp>
        <p:nvSpPr>
          <p:cNvPr id="22" name="文本框 16"/>
          <p:cNvSpPr>
            <a:spLocks noChangeArrowheads="1"/>
          </p:cNvSpPr>
          <p:nvPr/>
        </p:nvSpPr>
        <p:spPr bwMode="auto">
          <a:xfrm>
            <a:off x="3924300" y="5918835"/>
            <a:ext cx="280162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SimHei" panose="02010609060101010101" pitchFamily="49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CA" altLang="zh-CN" sz="2800" b="1">
                <a:solidFill>
                  <a:srgbClr val="087F92"/>
                </a:solidFill>
                <a:latin typeface="Times New Roman" panose="02020603050405020304" charset="0"/>
                <a:ea typeface="Microsoft YaHei" panose="020B0503020204020204" charset="-122"/>
                <a:cs typeface="Times New Roman" panose="02020603050405020304" charset="0"/>
              </a:rPr>
              <a:t>Conclusion</a:t>
            </a:r>
            <a:endParaRPr lang="en-CA" altLang="zh-CN" sz="2800" b="1">
              <a:solidFill>
                <a:srgbClr val="087F92"/>
              </a:solidFill>
              <a:latin typeface="Times New Roman" panose="02020603050405020304" charset="0"/>
              <a:ea typeface="Microsoft YaHei" panose="020B0503020204020204" charset="-122"/>
              <a:cs typeface="Times New Roman" panose="02020603050405020304" charset="0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CA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1. Introduction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98905" y="2459990"/>
            <a:ext cx="1015809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 b="1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Voice disguise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 has raised people</a:t>
            </a:r>
            <a:r>
              <a:rPr lang="en-CA" altLang="zh-CN" sz="2400">
                <a:latin typeface="Times New Roman" panose="02020603050405020304" charset="0"/>
                <a:cs typeface="Times New Roman" panose="02020603050405020304" charset="0"/>
              </a:rPr>
              <a:t>'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s attention recently for been widely used in </a:t>
            </a:r>
            <a:r>
              <a:rPr lang="zh-CN" altLang="en-US" sz="2400">
                <a:solidFill>
                  <a:srgbClr val="0070C0"/>
                </a:solidFill>
                <a:latin typeface="Times New Roman" panose="02020603050405020304" charset="0"/>
                <a:cs typeface="Times New Roman" panose="02020603050405020304" charset="0"/>
              </a:rPr>
              <a:t>illegal applications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, such as </a:t>
            </a:r>
            <a:r>
              <a:rPr lang="zh-CN" altLang="en-US"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wire fraud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 and </a:t>
            </a:r>
            <a:r>
              <a:rPr lang="zh-CN" altLang="en-US"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kidnapping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 which has a huge negative impact on </a:t>
            </a:r>
            <a:r>
              <a:rPr lang="zh-CN" altLang="en-US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audio aut</a:t>
            </a:r>
            <a:r>
              <a:rPr lang="en-CA" altLang="zh-CN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h</a:t>
            </a:r>
            <a:r>
              <a:rPr lang="zh-CN" altLang="en-US"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enticity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. Identification of disguised voices seems extreamly important especially in some fields where audio forensics are required such as law enforcement.</a:t>
            </a:r>
            <a:endParaRPr lang="zh-CN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CA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2. </a:t>
            </a:r>
            <a:r>
              <a:rPr lang="zh-CN" altLang="en-US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Types of Disguised Voices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208405" y="1983740"/>
            <a:ext cx="99383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The voice disguise can be classifed into 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two independent dimensions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: </a:t>
            </a:r>
            <a:r>
              <a:rPr sz="24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non-electronic</a:t>
            </a:r>
            <a:r>
              <a:rPr sz="24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versus </a:t>
            </a:r>
            <a:r>
              <a:rPr sz="24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electronic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and </a:t>
            </a:r>
            <a:r>
              <a:rPr sz="2400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deliberate 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versus </a:t>
            </a:r>
            <a:r>
              <a:rPr sz="2400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non</a:t>
            </a:r>
            <a:r>
              <a:rPr lang="en-CA" sz="2400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sz="2400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deliberate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as shown in Table1.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8565" y="3684270"/>
            <a:ext cx="7377430" cy="19875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CA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3. </a:t>
            </a:r>
            <a:r>
              <a:rPr lang="zh-CN" altLang="en-US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Data Collection for Disguise</a:t>
            </a:r>
            <a:r>
              <a:rPr lang="en-CA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d</a:t>
            </a:r>
            <a:r>
              <a:rPr lang="zh-CN" altLang="en-US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 Voices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18870" y="2023110"/>
            <a:ext cx="1045654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Due to 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electronic deliberate voice disguise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is relatively uncommon, occurring in only </a:t>
            </a:r>
            <a:r>
              <a:rPr sz="2400">
                <a:solidFill>
                  <a:srgbClr val="0070C0"/>
                </a:solidFill>
                <a:latin typeface="Times New Roman" panose="02020603050405020304" charset="0"/>
                <a:cs typeface="Times New Roman" panose="02020603050405020304" charset="0"/>
              </a:rPr>
              <a:t>one to ten percent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of voice disguise situations(Rodman, 2000)[</a:t>
            </a:r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3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]. 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Non-deliberate voice disguise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is a poorly researched area expect for some special researchers such as medical personnel for </a:t>
            </a:r>
            <a:r>
              <a:rPr sz="24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non-deliberate non-electronic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voice disguise or electrician for </a:t>
            </a:r>
            <a:r>
              <a:rPr sz="2400">
                <a:solidFill>
                  <a:srgbClr val="FFC000"/>
                </a:solidFill>
                <a:latin typeface="Times New Roman" panose="02020603050405020304" charset="0"/>
                <a:cs typeface="Times New Roman" panose="02020603050405020304" charset="0"/>
              </a:rPr>
              <a:t>non-deliberate electronic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voice disguise. 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So,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sz="24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non-electronic deliberate voice disguise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is focused in futher research and review of collection of this kind of disguised voices is necessary for implementation.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207770" y="1882775"/>
            <a:ext cx="1045654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CA" sz="2400" i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N</a:t>
            </a:r>
            <a:r>
              <a:rPr sz="2400" i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on-electronic deliberate voice disguise </a:t>
            </a:r>
            <a:r>
              <a:rPr lang="en-CA" sz="2400" i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data</a:t>
            </a:r>
            <a:r>
              <a:rPr sz="2400" i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CA" sz="2400" i="1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collection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The data collection should follow the specifications and standards which were formated by Boves and Carlo with their teammates in 1994[</a:t>
            </a:r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1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][</a:t>
            </a:r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2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]. 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The recomendation requirement is: 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1. Voice source is from </a:t>
            </a:r>
            <a:r>
              <a:rPr sz="24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30 to 40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speakers with multiple sessions. 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2. The recordings should be digital, sampled by </a:t>
            </a:r>
            <a:r>
              <a:rPr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high quality recording devices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at 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22kHz, 16 bit 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quantization in a </a:t>
            </a:r>
            <a:r>
              <a:rPr sz="2400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low noise environment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 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3. Data should be </a:t>
            </a:r>
            <a:r>
              <a:rPr sz="2400">
                <a:solidFill>
                  <a:schemeClr val="accent5"/>
                </a:solidFill>
                <a:latin typeface="Times New Roman" panose="02020603050405020304" charset="0"/>
                <a:cs typeface="Times New Roman" panose="02020603050405020304" charset="0"/>
              </a:rPr>
              <a:t>permanently stored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in superior media for future use.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CA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4. </a:t>
            </a:r>
            <a:r>
              <a:rPr lang="zh-CN" altLang="en-US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Voice Disguise Identification Application </a:t>
            </a:r>
            <a:r>
              <a:rPr lang="en-CA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A</a:t>
            </a:r>
            <a:r>
              <a:rPr lang="zh-CN" altLang="en-US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reas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78865" y="1922780"/>
            <a:ext cx="1045654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Law Enforcement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: It is important for law enforcement agencies to make sure the </a:t>
            </a:r>
            <a:r>
              <a:rPr sz="240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</a:rPr>
              <a:t>audio autenticity 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when matching voice of a suspect with different recorded voices. </a:t>
            </a:r>
            <a:r>
              <a:rPr sz="2400">
                <a:solidFill>
                  <a:schemeClr val="accent6"/>
                </a:solidFill>
                <a:latin typeface="Times New Roman" panose="02020603050405020304" charset="0"/>
                <a:cs typeface="Times New Roman" panose="02020603050405020304" charset="0"/>
              </a:rPr>
              <a:t>Voice disguise identification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is applied to avoid suspects using methods deliberately change their voices for getting rid of crimes.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Speaker Verification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: Speaker recognition of intentional disguised voices is widely used in the forensic field, however, it is also necessary to </a:t>
            </a:r>
            <a:r>
              <a:rPr sz="2400">
                <a:solidFill>
                  <a:schemeClr val="accent4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establish methodologies 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for research into </a:t>
            </a:r>
            <a:r>
              <a:rPr sz="24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unintentional disguised voice speaker recognition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CA" altLang="zh-CN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5. </a:t>
            </a:r>
            <a:r>
              <a:rPr lang="zh-CN" altLang="en-US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Voice Disguise Identification Implementation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18540" y="2042795"/>
            <a:ext cx="1045654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2400" i="1">
                <a:latin typeface="Times New Roman" panose="02020603050405020304" charset="0"/>
                <a:cs typeface="Times New Roman" panose="02020603050405020304" charset="0"/>
              </a:rPr>
              <a:t>Forensic Automatic Speaker Recognition System: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In implementation, </a:t>
            </a:r>
            <a:r>
              <a:rPr sz="240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Forensic Automatic Speaker Recognition System(FASRS)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developed by the department of computer science in Tsinghua University is used.</a:t>
            </a:r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[4]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 i="1">
                <a:latin typeface="Times New Roman" panose="02020603050405020304" charset="0"/>
                <a:cs typeface="Times New Roman" panose="02020603050405020304" charset="0"/>
              </a:rPr>
              <a:t>Method: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Forensic Automatic Speaker Recognition System can </a:t>
            </a:r>
            <a:r>
              <a:rPr sz="2400">
                <a:solidFill>
                  <a:srgbClr val="0070C0"/>
                </a:solidFill>
                <a:latin typeface="Times New Roman" panose="02020603050405020304" charset="0"/>
                <a:cs typeface="Times New Roman" panose="02020603050405020304" charset="0"/>
              </a:rPr>
              <a:t>indentify voice disguise automatically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and output the disguise rate by </a:t>
            </a:r>
            <a:r>
              <a:rPr sz="2400">
                <a:solidFill>
                  <a:srgbClr val="00B050"/>
                </a:solidFill>
                <a:latin typeface="Times New Roman" panose="02020603050405020304" charset="0"/>
                <a:cs typeface="Times New Roman" panose="02020603050405020304" charset="0"/>
              </a:rPr>
              <a:t>two input voices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which are </a:t>
            </a:r>
            <a:r>
              <a:rPr sz="24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normal voices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and </a:t>
            </a:r>
            <a:r>
              <a:rPr sz="2400">
                <a:solidFill>
                  <a:srgbClr val="7030A0"/>
                </a:solidFill>
                <a:latin typeface="Times New Roman" panose="02020603050405020304" charset="0"/>
                <a:cs typeface="Times New Roman" panose="02020603050405020304" charset="0"/>
              </a:rPr>
              <a:t>disguise voices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 with </a:t>
            </a:r>
            <a:r>
              <a:rPr sz="2400">
                <a:solidFill>
                  <a:srgbClr val="FFC000"/>
                </a:solidFill>
                <a:latin typeface="Times New Roman" panose="02020603050405020304" charset="0"/>
                <a:cs typeface="Times New Roman" panose="02020603050405020304" charset="0"/>
              </a:rPr>
              <a:t>a threshold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167130" y="1863090"/>
            <a:ext cx="1045654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sz="2400" i="1">
                <a:latin typeface="Times New Roman" panose="02020603050405020304" charset="0"/>
                <a:cs typeface="Times New Roman" panose="02020603050405020304" charset="0"/>
              </a:rPr>
              <a:t>Input: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Sample A: Normal voices modeling known speakers.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Sample B: Disguised voices modeling unknown speakers.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The setting threshold for similarity comparision.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sz="2400" i="1">
                <a:latin typeface="Times New Roman" panose="02020603050405020304" charset="0"/>
                <a:cs typeface="Times New Roman" panose="02020603050405020304" charset="0"/>
              </a:rPr>
              <a:t>Output: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Score of similarity rate.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r>
              <a:rPr lang="en-CA" sz="2400">
                <a:latin typeface="Times New Roman" panose="02020603050405020304" charset="0"/>
                <a:cs typeface="Times New Roman" panose="02020603050405020304" charset="0"/>
              </a:rPr>
              <a:t>-</a:t>
            </a:r>
            <a:r>
              <a:rPr sz="2400">
                <a:latin typeface="Times New Roman" panose="02020603050405020304" charset="0"/>
                <a:cs typeface="Times New Roman" panose="02020603050405020304" charset="0"/>
              </a:rPr>
              <a:t>The result of verification according to the obtained score.</a:t>
            </a:r>
            <a:endParaRPr sz="2400"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TAG_VERSION" val="1.0"/>
  <p:tag name="KSO_WM_TEMPLATE_CATEGORY" val="basetag"/>
  <p:tag name="KSO_WM_TEMPLATE_INDEX" val="20163628"/>
</p:tagLst>
</file>

<file path=ppt/tags/tag10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2"/>
  <p:tag name="KSO_WM_SLIDE_INDEX" val="2"/>
  <p:tag name="KSO_WM_SLIDE_ITEM_CNT" val="0"/>
  <p:tag name="KSO_WM_SLIDE_TYPE" val="text"/>
  <p:tag name="KSO_WM_BEAUTIFY_FLAG" val="#wm#"/>
</p:tagLst>
</file>

<file path=ppt/tags/tag11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2"/>
  <p:tag name="KSO_WM_SLIDE_INDEX" val="2"/>
  <p:tag name="KSO_WM_SLIDE_ITEM_CNT" val="0"/>
  <p:tag name="KSO_WM_SLIDE_TYPE" val="text"/>
  <p:tag name="KSO_WM_BEAUTIFY_FLAG" val="#wm#"/>
</p:tagLst>
</file>

<file path=ppt/tags/tag12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2"/>
  <p:tag name="KSO_WM_SLIDE_INDEX" val="2"/>
  <p:tag name="KSO_WM_SLIDE_ITEM_CNT" val="0"/>
  <p:tag name="KSO_WM_SLIDE_TYPE" val="text"/>
  <p:tag name="KSO_WM_BEAUTIFY_FLAG" val="#wm#"/>
</p:tagLst>
</file>

<file path=ppt/tags/tag13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2"/>
  <p:tag name="KSO_WM_SLIDE_INDEX" val="2"/>
  <p:tag name="KSO_WM_SLIDE_ITEM_CNT" val="0"/>
  <p:tag name="KSO_WM_SLIDE_TYPE" val="text"/>
  <p:tag name="KSO_WM_BEAUTIFY_FLAG" val="#wm#"/>
</p:tagLst>
</file>

<file path=ppt/tags/tag14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2"/>
  <p:tag name="KSO_WM_SLIDE_INDEX" val="2"/>
  <p:tag name="KSO_WM_SLIDE_ITEM_CNT" val="0"/>
  <p:tag name="KSO_WM_SLIDE_TYPE" val="text"/>
  <p:tag name="KSO_WM_BEAUTIFY_FLAG" val="#wm#"/>
</p:tagLst>
</file>

<file path=ppt/tags/tag15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2"/>
  <p:tag name="KSO_WM_SLIDE_INDEX" val="2"/>
  <p:tag name="KSO_WM_SLIDE_ITEM_CNT" val="0"/>
  <p:tag name="KSO_WM_SLIDE_TYPE" val="text"/>
  <p:tag name="KSO_WM_BEAUTIFY_FLAG" val="#wm#"/>
</p:tagLst>
</file>

<file path=ppt/tags/tag16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2"/>
  <p:tag name="KSO_WM_SLIDE_INDEX" val="2"/>
  <p:tag name="KSO_WM_SLIDE_ITEM_CNT" val="0"/>
  <p:tag name="KSO_WM_SLIDE_TYPE" val="text"/>
  <p:tag name="KSO_WM_BEAUTIFY_FLAG" val="#wm#"/>
</p:tagLst>
</file>

<file path=ppt/tags/tag17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35"/>
  <p:tag name="KSO_WM_SLIDE_INDEX" val="35"/>
  <p:tag name="KSO_WM_SLIDE_ITEM_CNT" val="0"/>
  <p:tag name="KSO_WM_SLIDE_TYPE" val="endPage"/>
  <p:tag name="KSO_WM_BEAUTIFY_FLAG" val="#wm#"/>
</p:tagLst>
</file>

<file path=ppt/tags/tag2.xml><?xml version="1.0" encoding="utf-8"?>
<p:tagLst xmlns:p="http://schemas.openxmlformats.org/presentationml/2006/main">
  <p:tag name="KSO_WM_TAG_VERSION" val="1.0"/>
  <p:tag name="KSO_WM_TEMPLATE_CATEGORY" val="basetag"/>
  <p:tag name="KSO_WM_TEMPLATE_INDEX" val="20163628"/>
</p:tagLst>
</file>

<file path=ppt/tags/tag3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TEMPLATE_THUMBS_INDEX" val="1、5、6、7、11、12、18、19、26、29、35"/>
  <p:tag name="KSO_WM_BEAUTIFY_FLAG" val="#wm#"/>
</p:tagLst>
</file>

<file path=ppt/tags/tag4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1"/>
  <p:tag name="KSO_WM_SLIDE_INDEX" val="1"/>
  <p:tag name="KSO_WM_SLIDE_ITEM_CNT" val="0"/>
  <p:tag name="KSO_WM_SLIDE_TYPE" val="title"/>
  <p:tag name="KSO_WM_TEMPLATE_THUMBS_INDEX" val="1、5、6、7、11、12、18、19、26、29、35"/>
  <p:tag name="KSO_WM_BEAUTIFY_FLAG" val="#wm#"/>
</p:tagLst>
</file>

<file path=ppt/tags/tag5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6"/>
  <p:tag name="KSO_WM_SLIDE_INDEX" val="6"/>
  <p:tag name="KSO_WM_SLIDE_ITEM_CNT" val="0"/>
  <p:tag name="KSO_WM_SLIDE_TYPE" val="contents"/>
  <p:tag name="KSO_WM_BEAUTIFY_FLAG" val="#wm#"/>
</p:tagLst>
</file>

<file path=ppt/tags/tag6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2"/>
  <p:tag name="KSO_WM_SLIDE_INDEX" val="2"/>
  <p:tag name="KSO_WM_SLIDE_ITEM_CNT" val="0"/>
  <p:tag name="KSO_WM_SLIDE_TYPE" val="text"/>
  <p:tag name="KSO_WM_BEAUTIFY_FLAG" val="#wm#"/>
</p:tagLst>
</file>

<file path=ppt/tags/tag7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2"/>
  <p:tag name="KSO_WM_SLIDE_INDEX" val="2"/>
  <p:tag name="KSO_WM_SLIDE_ITEM_CNT" val="0"/>
  <p:tag name="KSO_WM_SLIDE_TYPE" val="text"/>
  <p:tag name="KSO_WM_BEAUTIFY_FLAG" val="#wm#"/>
</p:tagLst>
</file>

<file path=ppt/tags/tag8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2"/>
  <p:tag name="KSO_WM_SLIDE_INDEX" val="2"/>
  <p:tag name="KSO_WM_SLIDE_ITEM_CNT" val="0"/>
  <p:tag name="KSO_WM_SLIDE_TYPE" val="text"/>
  <p:tag name="KSO_WM_BEAUTIFY_FLAG" val="#wm#"/>
</p:tagLst>
</file>

<file path=ppt/tags/tag9.xml><?xml version="1.0" encoding="utf-8"?>
<p:tagLst xmlns:p="http://schemas.openxmlformats.org/presentationml/2006/main">
  <p:tag name="KSO_WM_TEMPLATE_CATEGORY" val="basetag"/>
  <p:tag name="KSO_WM_TEMPLATE_INDEX" val="20163628"/>
  <p:tag name="KSO_WM_TAG_VERSION" val="1.0"/>
  <p:tag name="KSO_WM_SLIDE_ID" val="basetag20163628_2"/>
  <p:tag name="KSO_WM_SLIDE_INDEX" val="2"/>
  <p:tag name="KSO_WM_SLIDE_ITEM_CNT" val="0"/>
  <p:tag name="KSO_WM_SLIDE_TYPE" val="text"/>
  <p:tag name="KSO_WM_BEAUTIFY_FLAG" val="#wm#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6150</Words>
  <Application>WPS 演示</Application>
  <PresentationFormat>宽屏</PresentationFormat>
  <Paragraphs>125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8" baseType="lpstr">
      <vt:lpstr>Arial</vt:lpstr>
      <vt:lpstr>SimSun</vt:lpstr>
      <vt:lpstr>Wingdings</vt:lpstr>
      <vt:lpstr>Times New Roman</vt:lpstr>
      <vt:lpstr>Microsoft YaHei</vt:lpstr>
      <vt:lpstr>Arial Unicode MS</vt:lpstr>
      <vt:lpstr>Calibri Light</vt:lpstr>
      <vt:lpstr>Calibri</vt:lpstr>
      <vt:lpstr>SimHei</vt:lpstr>
      <vt:lpstr>Open Sans Light</vt:lpstr>
      <vt:lpstr>Tahoma</vt:lpstr>
      <vt:lpstr>ESRI AMFM Electric</vt:lpstr>
      <vt:lpstr>DengXian Light</vt:lpstr>
      <vt:lpstr>1_Office 主题</vt:lpstr>
      <vt:lpstr>Introduction to Voice Disguise</vt:lpstr>
      <vt:lpstr>PowerPoint 演示文稿</vt:lpstr>
      <vt:lpstr>LOREM IPSUM DOLOR</vt:lpstr>
      <vt:lpstr>LOREM IPSUM DOLOR</vt:lpstr>
      <vt:lpstr>LOREM IPSUM DOLOR</vt:lpstr>
      <vt:lpstr>LOREM IPSUM DOLOR</vt:lpstr>
      <vt:lpstr>LOREM IPSUM DOLOR</vt:lpstr>
      <vt:lpstr>LOREM IPSUM DOLOR</vt:lpstr>
      <vt:lpstr>LOREM IPSUM DOLOR</vt:lpstr>
      <vt:lpstr>LOREM IPSUM DOLOR</vt:lpstr>
      <vt:lpstr>LOREM IPSUM DOLOR</vt:lpstr>
      <vt:lpstr>LOREM IPSUM DOLOR</vt:lpstr>
      <vt:lpstr>LOREM IPSUM DOLOR</vt:lpstr>
      <vt:lpstr>THANKS FOR YOUR ATTENTION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CHAO ZHANG</dc:creator>
  <cp:lastModifiedBy>CHAO</cp:lastModifiedBy>
  <cp:revision>8</cp:revision>
  <dcterms:created xsi:type="dcterms:W3CDTF">2018-12-06T19:07:00Z</dcterms:created>
  <dcterms:modified xsi:type="dcterms:W3CDTF">2018-12-06T20:58:31Z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2052-11.1.0.8002</vt:lpwstr>
  </property>
</Properties>
</file>

<file path=docProps/thumbnail.jpeg>
</file>